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D3E56-CB69-4E63-9B09-ABF543914EF3}" type="datetimeFigureOut">
              <a:rPr lang="it-IT" smtClean="0"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48488-4931-4B7B-AD7D-AE31E144C18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62663" y="620688"/>
            <a:ext cx="7772400" cy="1800200"/>
          </a:xfrm>
        </p:spPr>
        <p:txBody>
          <a:bodyPr>
            <a:noAutofit/>
          </a:bodyPr>
          <a:lstStyle/>
          <a:p>
            <a:r>
              <a:rPr lang="it-IT" sz="145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PIL.</a:t>
            </a:r>
            <a:endParaRPr lang="it-IT" sz="145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it-IT" dirty="0"/>
          </a:p>
        </p:txBody>
      </p:sp>
      <p:sp>
        <p:nvSpPr>
          <p:cNvPr id="11266" name="AutoShape 2" descr="data:image/jpeg;base64,/9j/4AAQSkZJRgABAQAAAQABAAD/2wCEAAkGBxQQERQUEhQVFBQVGRgWGBYWFRcbGhQaHhcfHBgXGBkYHCggHB4lIRgYITEtJTUrLi4uFx8zODMsNyktLisBCgoKDg0OGhAQGi0kHyYsLCwyNywsLy0sLCw0NCwsLCwsLCw0LCwsLC0sLCwsLCwsLCwsNCwsLCwsLCwsLCw0LP/AABEIAJcBGwMBIgACEQEDEQH/xAAcAAEAAgMBAQEAAAAAAAAAAAAABgcEBQgDAQL/xABPEAACAQMCBAMDBQoKBwkBAAABAgMABBEFIQYSMUEHE1EiYXEycoGRsggUIzM0NUJSc7EVVGKCkqGzwcLRFkNEg5Th8BckU2N0k9Li8SX/xAAZAQEAAwEBAAAAAAAAAAAAAAAAAQIDBAX/xAAqEQACAgIBBAECBgMAAAAAAAAAAQIRAyESBDFBURMicTIzQmGRoRTR8P/aAAwDAQACEQMRAD8AvGlKUApSlAKUpQClKUApSlAKUpQClKUApSlAKUpQClKUApSlAKUpQClKUApSlAKUpQClKUApSlAKUpQClKUApX4lkCKWY4Cgkn0A3JqBXHi5YrIFXzXTvIqbD3gHcj4VWUlHuaY8U8n4VZYFau74itYnKSTxo69VZgCPiK99H1WK7iWWBw6N0I9R1BHYiuffE0f/ANS6+cv2BVMuThG0b9L03zZHCWi9f9LLL+Mw/wBMVsLDUIrheaF1kXOMqcjPpXKeKvLwO/N7/tn/AHLWeLM5uqN+q6GOHHyTssSlR/jLiuLTYDI+GkOfLi5sGQ+mcHA33ONq2Gg6ul5bxzxfJkGcHqD3B94O1dHJXRwOElHlWjYUpSpKClK0/FPEcOm27TztgDZVHWRsbIvvOPooDcVhXmrQQkCWaOMnoGdQT9Zrnxte1LiO6FujmJGyTHGWWOOPO5kIOX69D1PpVj6Z4KabGmJVknfu7OU+OFjwAPrPvoS1RYlvcpIoZGV1O4KkEEeuRXrXPniT4b/wSq3djJIIgcOObDwE7KyuuCVJON9x6nO1ycBai11p1rM55neJeYnuwGCf6qCjf0pShApSlAKUpQEe4p40s9NKC6kKs+6qqszY/Wwo2Gdq9eFeK7bU0Z7Vy3IQGVlKspPTIPrv9VUp4+WUkepLM4PlSxIqN2yhPMvx3B/nVtfuedPkM1zcbiHkWLPZ2znA+aP30JrReVKwda1NLS3lnlOEiQufoHQe8nb6a0vhzxJJqditzKiozPIvKmcAK5A698YoQSilKUApSlAKUpQClKUAr4aVCPEXjttLaJI4RI8oZuZ2KouCNth7R36bY29arKSirZfHjlklxj3InrPi5cpO6R28caoxXll5i+x/SwQF+G/xNabXIYtVt3vLWMRXMIzc269GXf8ADKcDPT/ojfLutWh18eXJGttfKPwLqcrcYBJjYkZXptnP7xUL02/msbgOmUliYqynvg4aNwOoPQ1xzm/O0e5hwpL6Fxmv7NnwTxa+mTc4y0L482PPUfrr/KA+vp6Y9PEo51S5PqV+wK9Nd0NLuJ7zT1ynKWntx8q2bG/KNuZD7R29O/bx8RvzlcfFPsLVZWoUzXHwlm5JU6d/0RurJ4S4pOm6M0iKHkkuXjTPyQeQEs3wAO3eq2qYWOmyXWlW8MK80j3zgDOAPwJySewHWq4m03RfqoxlFKXayNyzT3s45i888pCjJyzHsB2A+oDep/rXEH8FaemnW8nNcYbz5FP4kseZlUj9LfA9BvWm1LVItNR7WxbmmOVnu8YbmzgxxfqqPX+/etFw5w/LfSMsWAqYaWVj7MSnqzE9TsTjvjtVk2tLuZyjHIlKWoLt+5eXhfrj3tgrynmkRmiZj1fl6MffgipdXP3EXFawQR2WmyMsMOGa4BKtM+c52A9nO/v27De89EuzPbwysMGSNGI95UE11453r0eP1OBwfOqTbozq5h8V+Izf6jJg/grctDGO2xxI2PUsMfBRXSGvXRhtZ5F6xxSOPiqEj91cdp8kfCtGc0e50P4EaEILA3DD8JcsWzjcRrsgz6H2m/ne6rLqP+H8XJplmoAGIU2HwqQVJVnhe2iTRvHKodHUqykZDAjBBrE0TS47C2SCMkRQrgFyMgDfJO1bKqf+6B1+SJILNOZVn5nkIz7YUgLGMddzkj3D1oDaaz4vwiZINPga+ldgi8rciEnsrFTzfu677VqNU8X7yymMV5pyo2AwUXG/Kc4OQrA9D6dK/fghwXNbvJeXMZjLKEhVsc2Duzkfo59kDv1rW/dFRAT2TY3McwJ9QGQgfRzH66FqVlr8JcUQanB50BOAeV1YYZGxnlP1jcbV6cS8R2+nQmW4cKP0V/Sc9lUdzVQ+AaO41GNJDGXjQK4AJRiHCuAdiRnO/pUF490eazvpIriZriQBWErEksjbjZieXvtnFQK3RcnCHiiJ7O6u71UhSGUIipzMW5lyqb/Kb3jHwFaTT/HQNOomtBHAxALiUs8Yz8sryYbtsPfuainhrwGNXguS88kQiZRGq4K+aV+W6nqAOUbYO53rUw+Hmotcfe5tnDZALnHlhc4L8+cEd/X3VIpHSWv6lbQW5muinkDBy4BBz8nAI3J7VBeEvE+KSK9mmjS3tLYxiIIp5iHLAAgbZOAcADGaqnxJ4dm0+6SGe4e6Hlho5H5vZXJXkCszcuCvY+lTv7nUZ+/s/wDk/wCOgrVkM8QfEKXViFA8q2Q5WMNkuezyHoSOwGw9/Wt74d+KdvpdkLaaKRmV3YMhXBDHO4JGDnI+io14qKBq93gAe2OnzFq2vASMfwWxwM+fL2G+y1BL7Et1ni22s7aO4uH8tZACi4JZiVzyhRuTioND4p3l2k0lhphlih+VI8wGMDmPsAA5xvgE/wB1VpxA13rWpz+VG8rq7Rqg+TCisVAJOyjufeTXQ/CehrYWMNuuPYT2iB8pzu7fSSakrRX3DnjfFNIEurfyFbAEqSGRQT+svICB796tW5u0ijaV2CxopdmPRVAySfdiuN7wDMmOmXx8MnFXJ4zasy6bp9uCQJ1DvjowjRMKf5zqf5tCWjezeKr3M7QaVZNeFRkyNJ5aj34K9PiRntWPqHivdWMkaahpjQ84yGScNkDqVHLg9ts5FRHwa41t9OM8V17CzMjLLgkAgcvK2BsO+fjVt8R6Xba7YMkcqOrbxTLhvLcdD/cRtsaENUbvRNUjvLeOeLPlyqGXIwce8VnVpuD9INlZW9uzBmiQKWHQnvitzQgVreIdFjvoHglGVYbHbKHsy56EVh8b6u9lZSzxBS6AY5gSOoG4BFVP/wBrt9+pb/0H/wDnWU8kY6kdXT9NlyfVDwRLX9Hl0+4aGXKuhyrg45hn2ZFOdunxBFSTCa5GCCqajGuOXYLeIB8rPaQf9dRhd+JtzNjzYLSTHTnhLY+GWrxTxClBBFrYgg5BFvuD2IPNXInBPvo9iSzySbj9S82ReO7ms5SyM8M0eQcbMpHVSO49x2re+JBzqdx8V+wKzrnxInlbmkt7N26ZaAk/WWqM63qj3c7zyBQ7kEhQQNhjYEn0qsnHjSZrjU3kUpRrRhVNbHWZLXQiI/Zaa6eMv3VfLyeU+pxj6ahVSDQ+LZbSDyFit5U5zJ+GjLkMRg439KjHJJuy/UQckqV7sxeF9D+/ZSpYRwxrzzS7fgox1I956D/lWRxLxGJ1EFuvk2ceyRjbzcf6yX1Y9cHp8a2kfiPOqsi21mFfHMohOGx0yObevL/T6T+KWP8Aw/8A9qv9KVJmFZXPlKH22Zfh7wC9+yzTZS1Bz75sH5Iz0X1P1etX2ihQABgDYAdhVEx+LN6oAWO2AGwAjYAD0A5623C/ibeXN5BDIsISR+VuVGBxgnYl/dW2KeOOkcPVYOoytzl2Ra+r2nn280XTzI3j/pKR/fXHRjK+ywIZfZIPUEbEH4EV2hXN3jLwwbK+MyDEN0S6kDZZP9YnuzkMPXJ9K6WeZF7Lr8NbgSaVZsP/AAlHXO42P7qk1U99z9xCDFLYufaRjLFv1RvlqB/Jbf8An+6rhqSGK/EhAGWwAN8nt78npWt4n1pLC1muJOkakgZ+W36KfScD6a5417ja6uNNhgllZmmknklOTugYLHEP5OeY49woErLT1rxXjMy22mQm+uHJUYYrGpA65I9seuMDbrVaeLWm3kU0El9Mssk6OwRAQlvhhmNMk5HtDfYn6KlX3OiR5vCQvmjygD+kEIbOPdkVq/ugNUSW9ghQgmCNi+D0aRhhT7wEB/nUJXcz/udfxt78yL971HfHL87v+xh/xVv/ALnmQLJfMxAASIkk4AAL5J91R/xvcNqzEHIMMJB9QQ2DUeCf1E2+51/Jrv8AbL/Zircqo/udfya7/bL/AGYq3Kkq+5Qv3Q/5ba/sG/tK2P3On+2/7n/HWs+6GcG+th3EBJ+mQ4+ya2f3On+2/wC5/wAdR5LfpIJ4q/ne7+ev2Fq2/AL81H9vL+5aqrxegKavc5/S5HHwKDH7qs77n65DadKneO4fO/UMiMDjt3H0U8h9ic8RcQ22nR+bcyLGpOAOrOfRVG7GoLbcUX2uiRLBPvO0BZGvH9qRsDpGgxg9jucZ6g1TfHGtyX15PLKxOHdEGTiNFYgKoPTpn4mumtPngtdPjcFI7eOENkYCheXJO3c/vNSVao5JnXHMPTmHxxkZrozjLg46ppVsIjieGNHjzjD5jAZCewI/rArnSdubmI/S5iPpJI/fXRGtcd/wamkKqo8NyqiRySCiARrzKB6eZzb9lx3yILSOfby2eGRopUaORDhkYYIP/XcbV66XqUtrIJbeRopB+khxn3MOjD3GutNW0S2vF5biGOZe3OoOPgeoqgvFngNNLeOWBmMEzMvI25iYDOAe6kZ67jHU52USpX3Lk8NuKjqliszKFlVjFKBnHOoByuexVlb3Zx2qVVWX3P0DLpsrEECS5kZT+sBHGhI/nIw+irNqTNkR8VfzXcfAfaFc8V1BxPoovraS3ZygfA5gASMHPQ/CoB/2Lx/xuT/20/zrlz4pTej1eh6rHig1N+SnqVN+I+FtPsZfKlvZ2fGSEhVuX0DEHY15aFw3YXswhhubksQSSYFAUDqzEnYVz/E7o9P/ACoceW6+xDaVJJrLS1LD78uWAJ9oW4wcdwc9K1/E+lCzupYFYuIyMMQATlQdwPjVXBpWaQzKTrf8GrpSpHpmiWxsxdXM0sYaZoQscYfcLzZOT8aiMXItOagrZHKVOtL4QsbqKSSC7uJDEMvGIV8wD9YKTuPhWn+9NL/jV1/w6/51b4mZLqYttJP+CO1vuAvznaftR9k1NNF8LrW8hWaC9kZG/wDLUEHuCM7EVvdC8KY7W5inFy7GJuYKUUA7EYyD760hglaZzZuuwuMo3v7FjVg61pMV5C8M6B43GCD29GHoR1BrMkzg8uM4OM9M9s+6obxBxNd2JTzYoGD5wUZ+oxkHI99dspKKtnhQg5ukVfqvhTqNhOJbFvOCNzRujBJV9MqxwfQ74Pp2qWWPiFq0K8lxo08si4BeMOA23U4Rxn4HHwqb8O6ldXKpK6QrE+TsXL47e6pBUp2rIkmnTKP17R9b16RBNALO3GCEd9h/KYA8ztv3C1nca+ErCytlsfwstsHDBuVTMHbmJB6Ahs4B7HrVwRSBgGUgg7gg5B+FfupIs5r4e8NdVeUYR7QHZpTIFwO+BG3M3w2FT7ifwkj/AIOWKz9q5jcyGWQgNOW+WHb39R80VatfaCznTR/CfUCkryp5YCk+R5o5rgg5WJuU8oUkdST9B3H44i4M1m+naeWz5WIVQqPEFRVGFVcyE4FdB6lJKsZMCo7+jsVGO+4BqG8I8SXF5eESEKio2Y1GBnIwTnJJqkppNL2aRhKScl4IPwPpuuaTzrDYo6SsrMJHTYgYyCsm23uPSro1WWZLeRoEV5wjFIyfZZ8bKTttnbtTWb773gkl5S3IpblHfH91aHgzip75pFeNV5ACCpJG5xg571Lmk6KqEpRcvCKk4u4Y1vVLgTz2YVgoRVR4wqqCTjeQk7sayODNE1zSXkaCyVxIAGSR48HGcEcsgIO5q/qVYrZUHipwDdX/AJN5BGDceUqTwBh1GSCjHAJHMQc9gPph/DHhvqzSFcS2cT4Er+by8y9xyxtltievqa6Pr5QWc3cS+FN9bzsttC1xBnMbqyZx6OCRgjfpt0qT8A+FdwxRtSZ1gjbmS08zmVj6uASoGT0HX1q6q+0FlDcfeFV0b15LGNXhmIbAZV8lj8oEH9Hvtnr0r7c+Ct0bRW89XuhhfJYny1j/AFFc5OQST2G+MDrV8UoLZUnDGta5YwrBPpr3QjGFk89Fbl7An2g2Og6HA714atwxqmvzxm+jWwtY+kauJHOerDBwWIPLk4A/VNXDX2hFmLplhHbQpDEoWONQqgdgKyqUoBUE8VuLHsIEjh2mn5gGx8hVxzMP5XtAD41OqhHiXwY+p/e5icI0TMrc3Tkfl5iPVhygj6apkvi6N+ncFkXPsUpoeiz38pSFS7fKd2Oyg9Wdj/8AprcapqkNpA1pYtzmTa5uf/Fx/q4vRBv8frrY+ImoC1P8G2gMcEQHm/rTORn227jGPj8K0Wg8OedGbm4fyLNThpf0nP6kS4OT2z0+NcVU+K7nuKSnFTnqPhe/+9H54V0EXTPJMeS0gHNPJ/J3PIvqxwenT6qyfEj853OOmV+wKxuKuIvviMQQJ5NnED5cfdtvlynPtN+741keI35yuPin2FqHShSLQ5vKpS9PX8Ebqc6LopvdISJJEST77kMavkeafK+QD2OMn6Kg1SWb8yxf+tf+yNRjrdmnUJtRp1s08Uk9jcZHNDPC3Q9QfQ9iD9RqQ63apqMLX1soWaMA3kA2AJ6TRjupwc/D1zn1sJxrEQt5iBfRA/e8p289cZMUp7ttkH/nmOaTqU1hcCSP2ZYyVZHGx7NG49KnS+zM9ydrU1/a/wBG48PuLTptxlsm3kwJVG+PSRR6jv6j4CuhrG8SeNZImDo45lYdCD3qsuH+HdI1cmWNHST5UsAkZeUn+SO2Qfk4FWfa26xIqIoVVAVVA2AHQCuvDFpd9HkddkhOdpNS8nrUB8WPkW/zn+zU+qA+LHyLf5zfZpn/AAMx6X81Ek4O/Ibf5gqM8dcVuoMESOnNzKzupXI6Hy/8/wDOpNwd+Q2/zBUX8WP9m/3n+Gq5G1itF8STz015ZsOGOI0S0hXybg8ihcrExBx6Edqlc92scZkc8qAcxLbYHvrX8I/kVv8AMFYPGWgzXwjSORUjUkuDnJO3KduuN/pxV48lC+5lLjLJXZWe9lxEblWa3heRFJHOSqBiOygnNYmi8bRXEwhaN4nJIHNgjI6rseux+qt7plkltCkS/JQYye/qT8aqrTGDaspByDcMQR3+VVJzlHj+5pixwny12Wi326Gqx8NfyyX5rfaFWc3Q1WPhr+WS/Nb7Qpl/HEYPy5/Ys2VwoJYgAdSelaTQNZtppZIrZQAgDFlUKrZONsda8OOtIjntpJH5uaKNmXDEDIGd16Hp3qM+FP46b5i/aq0ptZFErDFF4pTvsWBqWoR28ZklYKo7+p7ADua1cPEDyxGaK2keMZIJZVLgdSqk5rC4r4Ylvp4z5irCgwV35sk+0R2zjAGakhCQxY2VEXG52AAq1ybfopUUl5Zo+HOL4r1zGqsj45gGx7Q74INSKRwoJJAA6k9qqTw1/LV/Zv8A3VYvE+kx3MDCUEhAzDDEbhdicHf6apim5Qs0z4owycV2MPT+LopfvhyeWGEoA5zlyc9B78AAda1k3iNGp2gm5fUgLn6Ca0/hXArzSswyUVSvoCSd8evv+NT3iK1EtrMhGcoxHuIXIP1gVEZTlC0yZwx48nFqz8aBr0V6haInK4DKwwVz0z/yrOvbtIUaSRgqruSarbwrb/vEvvjH2hUo4w4dlvmiCyKkS5LA5yTnqANjtn66mGSUoXWyMmKMMvFvRlWfEDXCGSCB3QZwzMq8+OvKCc+6sbh/jOK7l8rkeNznAbBBx1GQev8AlW9tLdIIlRdkRQN/QDqaq7hFw2qgrupaUjHpvjFJTlFx33Jx44zjJ127FtV9pStzlFKUoCvuK/Dhb6/juC2ImH4dQcM3L8nlPbPQ99tqg/jHKwvY4AOWKKJPKRRge1nJAHfbFXzWDe6RDNLFLJGrSQkmNiN1yN6yniTTo68PVyhJOW0loq7gDwxbmWe/XAGGSHOST1zL2+j66iHiZ+dLr5y/YFdG1QviFw9dS6lcPHbyujMuGVCQfYHQ1jmxqMKR2dH1LyZ3Kb8EFq2/DbQItQ0eWGUbGZyrDqjcowwqvP8ARS9/is39A1cXg9p8tvYuk0bRt5znlcYOCBg1ngj9W0dPX5V8Vxe7RTGuaRPp1x5cuUkQhkdTs2D7Lofo+irB0KCz4i/HrJFeIo8x4cBZANubcMufjv8ARVsXthFMOWWNJB6OoOPhmvtnZRwryxIsa+iqAP6q3jgp/sefk6/nFaqS8o1PC3CdtpqsIFPM+OZ3PMzY6DPYe4YFb6lK3SS0jhlJydvuKgPix8i3+c32ankhIBIGTg4HqfSoDxPpt9qHl5gSIJk4MoJJON9h2x/XWWbcGkbdNSyKTeiT8G/kNv8AMFRbxZ/2b/ef4a3nDP31AsVvLbgIowZRKD649nGa/PHfD73kaGP8ZGSQpOAwOMjPrsKrNOWKkWxtRz23qzYcIn/uVv8AMFOJteSyi52HMzbIvqcd/QVG+G4NTiRYOSKOMbeY45mQH0Cvhvdmsnjjhya4hh8omV4sg8xAZ8gZbsM5H9dTyl8elsjhH5fqerPbh6za+iW4u2L82SkQJESrnbKfpH52e1QrSlA1ZAuABOwAHQD2ulSvhTSr5IvJlYQw74wA0u/UKclVG/Ug1qb3hC5trtZLRedQwZCxHsnur5OSN+vWspJtRdG+OUYynG1ta9Flt0NVj4a/lkvzW+0KmRmvIYQWjFzM53VCsaxDHQE5JHx9ah3DmlX1nMZfvbnyCCvmIOpz1ya0yW5RdGWGlCatbJzxZ+RXP7KT7JqFeFP46b5i/aqS8TzXUkJiitubzYyGbzFHlltiuO5AqN8K6be2Mjt96mQOApHmIMYOc9TUT/MTJx18Mlatkm4w4oWxUKo5pnBKqegH6ze79+K+aVo4ljWe7YzSOvNhj+DTIyAsfydh3O9anj/hye5kjlhXnwnIy5AI3JB3OD8o/VWZomk3kkHk3biOIALyp+Mdf1WfOAO2259am5ObTWitQWNNPfn2RHw1/LV/Zv8A3Vaep/iZfmN9k1Xdnwze2d0WtkVwMhXcjlKn9YAgg/CpZqkl3HCI1i++XdWDycyoqk9gvcDP9XWow3GLTRbqGp5FJNEX8Jfxk/zE/easDVPxMvzH+yagPCWnXtg7H71Lhwqn8Ig5cHr3z1qW8S3FwEKQQeb5iMpbnVfLJGOh69c/RU4tY6ZHUVLLaZCfCr8ok/Z/4hUz4s4jWxjBxzSPkIvbI7t7hkVD+F9KvrGVnFr5nMvKR5iDvnIOTW3484fmuxDLEuXVSrR5GRnB2PQ4O1Ux8o4qS2aZeE86bejP0PTjdxJcXZMjOOYR5xEg/R9joT3y2TUM4QI/hUcvyeaXHw3xUn4a0q+8nyZ3EMIBA5cGUg9VDZwo9+5+FaU8KXdpdh7RAyKcozMMAEY5XBIO3u91JJvi6EHFc48lta9FnUrD0uOVYx57h5DueUAKv8lR1wPfk1mV1o4WKUpQgUpSgFKUoBXyvtKAUpSgFKUoBXwNWNqkTvDKsZ5XZGCn0Yg4+G9R2906VlTy0ZSlvIj4IHO5UBFGDuQwJz2+k1VuiyVkq5x6inMKht5YrzvGiMAbYK6oFJiZ2Y8wUsOVjgnO+eUem/rDG0skUkcL+UJI3Dkgs6+SV5vaO2CQMAep71XmW+NeyW8w9RX4imDDO43I9oYOxx3qK2mmuvkt5TB1uZWZtuYRsXwSc5x7S7f5V5DS5vKXlSRZE87lD8ro/M+QsgJPUY9oHI3pzfocF7JlzD1oGHrUPuNMkZpHMLFzdQyAjBPlhUD8pznHstttnPTeveLTpFlciMiIXIk5NsMnlBcqM9nHNj3ZqeT9DgvZKga+Bh61rNGtmTzyQVV5CyKf0V5QDt2ywY499aSDTi0cDxRnKxSB8HlMoKEKnMDkknG/anJkKK9kuDD1r8GdeYLkcxBIHqBjJ/rFRODTZGEoeOSMO0EimPk9jlQDBUk8wDLuD1Br1h0+bnQtGocwSxiRFUBG5/wbEZ9k432zjcVHJ+ieC9krBr5zj1FRaSwkKQhY2Ro4ZEkIPyyUwFBB9olvaz2+NeT6UwgjVLc+Y8LrIxI2fywo5gTgk4xzb4A99TyfocF7JNHeq0rxDPMiqx9MNnGD/NNZIOahdxp9yyyciMC0Nsu5AL8hYyR5zsSDjPTepFpVsqiRlWRDJgkSHuFwMAEgbADb0opNkSiku5kTXypLHGQcyc2COg5Rk5r7f3qwxtI2SFxnl3O5x0+mo3NYzOsISIpIkcyFzyjDtHgMCDkgtvXx9MZrZiIZhP5aRlWYYOHDHHtYPc5NRyZbgvZJLa/WR5EGQYiFbPqVDDH0EVklgBnt1zUYeCTzpW8lmDzRsCcYCiIKXK8wzgg7H3HtWTp+mO+nG3cGNmjeM9NsgjIwem9FJkOK9myh1NHVXUMUYgKwXY5OAfXBPevK11tJBzIshHO0eeXoy5yOvux6V+dOmkSGJGiYOvKjAEcoA2LBu4xuO9afh61eHmLxTBjLM2Mjk5HJIJGcZxj35NS2worZJLC8WdA6Z5T0yMZxWTWr4aiZLZFdSrDOQcfrE9j762lWXYpJUxSlKkgUpSgFKUoBSlKAUpSgFKUoBSlKA8JLRGbmKqWxjONyPQ+or2Ar7SgFKUoBSlKA+MMjHrXnbW6xqFQYUdB6V60oBSlKAUpSgFKUoBSlKAUpSgFKUoBSlKAUpSgFKUoBSlKAUpSgFKUoBSlKAUpSgFKUoBSlKAUpSgFKUoBSlKAUpSgFKUoBSlKAUpSgFKUoBSlK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1271" name="Picture 7" descr="C:\Users\marilena\Desktop\PIL_Italia_2011_scomposizi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780928"/>
            <a:ext cx="7704856" cy="3805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flipV="1">
            <a:off x="179512" y="-1323528"/>
            <a:ext cx="8784976" cy="1512169"/>
          </a:xfr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856984" cy="6669360"/>
          </a:xfrm>
        </p:spPr>
        <p:txBody>
          <a:bodyPr>
            <a:noAutofit/>
          </a:bodyPr>
          <a:lstStyle/>
          <a:p>
            <a:r>
              <a:rPr lang="it-IT" sz="1600" b="1" dirty="0"/>
              <a:t>COS'E' LO SVILUPPO E COME SI MISURA</a:t>
            </a:r>
            <a:endParaRPr lang="it-IT" sz="1600" dirty="0"/>
          </a:p>
          <a:p>
            <a:pPr algn="just"/>
            <a:r>
              <a:rPr lang="it-IT" sz="1600" dirty="0"/>
              <a:t>Il termine </a:t>
            </a:r>
            <a:r>
              <a:rPr lang="it-IT" sz="1600" b="1" dirty="0"/>
              <a:t>sviluppo</a:t>
            </a:r>
            <a:r>
              <a:rPr lang="it-IT" sz="1600" dirty="0"/>
              <a:t> indica la situazione di </a:t>
            </a:r>
            <a:r>
              <a:rPr lang="it-IT" sz="1600" dirty="0" smtClean="0"/>
              <a:t>Paesi </a:t>
            </a:r>
            <a:r>
              <a:rPr lang="it-IT" sz="1600" dirty="0"/>
              <a:t>che non solo hanno a </a:t>
            </a:r>
            <a:r>
              <a:rPr lang="it-IT" sz="1600" dirty="0" smtClean="0"/>
              <a:t>disposizione </a:t>
            </a:r>
            <a:r>
              <a:rPr lang="it-IT" sz="1600" dirty="0"/>
              <a:t>grandi </a:t>
            </a:r>
            <a:r>
              <a:rPr lang="it-IT" sz="1600" u="sng" dirty="0"/>
              <a:t>ricchezze</a:t>
            </a:r>
            <a:r>
              <a:rPr lang="it-IT" sz="1600" dirty="0"/>
              <a:t>, ma in cui è garantita la </a:t>
            </a:r>
            <a:r>
              <a:rPr lang="it-IT" sz="1600" u="sng" dirty="0"/>
              <a:t>libertà</a:t>
            </a:r>
            <a:r>
              <a:rPr lang="it-IT" sz="1600" dirty="0"/>
              <a:t> degli individui, il livello di istruzione è alto e le donne hanno gli stessi diritti degli uomini. L'utilizzo di indicatori socio-economici permette di comprendere il grado di sviluppo di un </a:t>
            </a:r>
            <a:r>
              <a:rPr lang="it-IT" sz="1600" dirty="0" smtClean="0"/>
              <a:t>Paese </a:t>
            </a:r>
            <a:r>
              <a:rPr lang="it-IT" sz="1600" dirty="0"/>
              <a:t>attraverso analisi comparative, di determinare le caratteristiche </a:t>
            </a:r>
            <a:r>
              <a:rPr lang="it-IT" sz="1600" dirty="0" smtClean="0"/>
              <a:t>con cui </a:t>
            </a:r>
            <a:r>
              <a:rPr lang="it-IT" sz="1600" dirty="0"/>
              <a:t>il sottosviluppo si presenta.</a:t>
            </a:r>
          </a:p>
          <a:p>
            <a:pPr algn="just"/>
            <a:r>
              <a:rPr lang="it-IT" sz="1600" dirty="0"/>
              <a:t> </a:t>
            </a:r>
          </a:p>
          <a:p>
            <a:r>
              <a:rPr lang="it-IT" sz="1600" b="1" dirty="0"/>
              <a:t>INDICATORI ECONOMICI ED INDICATORI SOCIALI</a:t>
            </a:r>
            <a:endParaRPr lang="it-IT" sz="1600" dirty="0"/>
          </a:p>
          <a:p>
            <a:pPr algn="just"/>
            <a:r>
              <a:rPr lang="it-IT" sz="1600" dirty="0"/>
              <a:t>I principali indicatori economici sono:</a:t>
            </a:r>
          </a:p>
          <a:p>
            <a:pPr algn="just"/>
            <a:r>
              <a:rPr lang="it-IT" sz="1600" dirty="0"/>
              <a:t>-il </a:t>
            </a:r>
            <a:r>
              <a:rPr lang="it-IT" sz="1600" dirty="0" smtClean="0"/>
              <a:t>Prodotto </a:t>
            </a:r>
            <a:r>
              <a:rPr lang="it-IT" sz="1600" dirty="0"/>
              <a:t>interno lordo, che quantifica il valore dei beni e dei servizi prodotti in un anno da un </a:t>
            </a:r>
            <a:r>
              <a:rPr lang="it-IT" sz="1600" dirty="0" smtClean="0"/>
              <a:t>Paese</a:t>
            </a:r>
            <a:r>
              <a:rPr lang="it-IT" sz="1600" dirty="0"/>
              <a:t>. I dati sono espressi in dollari e non nelle monete nazionali per renderli paragonabili fra loro</a:t>
            </a:r>
          </a:p>
          <a:p>
            <a:pPr algn="just"/>
            <a:r>
              <a:rPr lang="it-IT" sz="1600" dirty="0"/>
              <a:t>-il </a:t>
            </a:r>
            <a:r>
              <a:rPr lang="it-IT" sz="1600" dirty="0" smtClean="0"/>
              <a:t>PIL pro capite</a:t>
            </a:r>
            <a:r>
              <a:rPr lang="it-IT" sz="1600" dirty="0"/>
              <a:t>, che si ricava dividendo il </a:t>
            </a:r>
            <a:r>
              <a:rPr lang="it-IT" sz="1600" dirty="0" smtClean="0"/>
              <a:t>PIL </a:t>
            </a:r>
            <a:r>
              <a:rPr lang="it-IT" sz="1600" dirty="0"/>
              <a:t>totale per il numero degli abitanti</a:t>
            </a:r>
          </a:p>
          <a:p>
            <a:pPr algn="just"/>
            <a:r>
              <a:rPr lang="it-IT" sz="1600" dirty="0"/>
              <a:t>-il consumo dell'energia </a:t>
            </a:r>
            <a:r>
              <a:rPr lang="it-IT" sz="1600" dirty="0" smtClean="0"/>
              <a:t>pro capite</a:t>
            </a:r>
            <a:endParaRPr lang="it-IT" sz="1600" dirty="0"/>
          </a:p>
          <a:p>
            <a:pPr algn="just"/>
            <a:r>
              <a:rPr lang="it-IT" sz="1600" dirty="0" err="1"/>
              <a:t>-l</a:t>
            </a:r>
            <a:r>
              <a:rPr lang="it-IT" sz="1600" dirty="0"/>
              <a:t>'occupazione della popolazione attiva nei diversi settori lavorativi</a:t>
            </a:r>
          </a:p>
          <a:p>
            <a:pPr algn="just"/>
            <a:r>
              <a:rPr lang="it-IT" sz="1600" dirty="0"/>
              <a:t>-il numero delle automobili, televisori, telefoni per 1000 abitanti.</a:t>
            </a:r>
          </a:p>
          <a:p>
            <a:pPr algn="just"/>
            <a:r>
              <a:rPr lang="it-IT" sz="1600" dirty="0"/>
              <a:t>Gli indicatori sociali più utilizzati sono:</a:t>
            </a:r>
          </a:p>
          <a:p>
            <a:pPr algn="just"/>
            <a:r>
              <a:rPr lang="it-IT" sz="1600" dirty="0"/>
              <a:t>-il tasso di mortalità infantile, entro il primo anno di vita</a:t>
            </a:r>
          </a:p>
          <a:p>
            <a:pPr algn="just"/>
            <a:r>
              <a:rPr lang="it-IT" sz="1600" dirty="0"/>
              <a:t>-la speranza di vita alla nascita</a:t>
            </a:r>
          </a:p>
          <a:p>
            <a:pPr algn="just"/>
            <a:r>
              <a:rPr lang="it-IT" sz="1600" dirty="0"/>
              <a:t>-il numero di medici e posti letto in ospedale ogni 1000 abitanti</a:t>
            </a:r>
          </a:p>
          <a:p>
            <a:pPr algn="just"/>
            <a:r>
              <a:rPr lang="it-IT" sz="1600" dirty="0"/>
              <a:t>-il tasso di alfabetismo</a:t>
            </a:r>
          </a:p>
          <a:p>
            <a:pPr algn="just"/>
            <a:r>
              <a:rPr lang="it-IT" sz="1600" dirty="0"/>
              <a:t>-il tasso di fecondità (numero di figli per donna in età fertile, 15/49 anni)</a:t>
            </a:r>
          </a:p>
          <a:p>
            <a:pPr algn="just"/>
            <a:r>
              <a:rPr lang="it-IT" sz="1600" dirty="0"/>
              <a:t>Nel 1990 l'ONU ha introdotto tra gli indicatori l'indice di sviluppo umano ( </a:t>
            </a:r>
            <a:r>
              <a:rPr lang="it-IT" sz="1600" dirty="0" smtClean="0"/>
              <a:t>ISU </a:t>
            </a:r>
            <a:r>
              <a:rPr lang="it-IT" sz="1600" dirty="0"/>
              <a:t>) che tenta di sintetizzare in un unico numero il livello di salute, il livello di istruzione ed il livello di ricchezza della popolazione di ogni Paese.</a:t>
            </a:r>
          </a:p>
          <a:p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flipV="1">
            <a:off x="685800" y="-2233342"/>
            <a:ext cx="77724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568952" cy="6408712"/>
          </a:xfrm>
        </p:spPr>
        <p:txBody>
          <a:bodyPr>
            <a:normAutofit fontScale="62500" lnSpcReduction="20000"/>
          </a:bodyPr>
          <a:lstStyle/>
          <a:p>
            <a:r>
              <a:rPr lang="it-IT" b="1" dirty="0"/>
              <a:t>LA CLASSIFICAZIONE DEI PAESI DEL MONDO: QUALCHE PROBLEMA </a:t>
            </a:r>
            <a:r>
              <a:rPr lang="it-IT" b="1" dirty="0" err="1"/>
              <a:t>DI</a:t>
            </a:r>
            <a:r>
              <a:rPr lang="it-IT" b="1" dirty="0"/>
              <a:t> DEFINIZIONE</a:t>
            </a:r>
            <a:endParaRPr lang="it-IT" dirty="0"/>
          </a:p>
          <a:p>
            <a:pPr algn="just"/>
            <a:r>
              <a:rPr lang="it-IT" dirty="0"/>
              <a:t>Nel 1952, lo studioso francese Alfred </a:t>
            </a:r>
            <a:r>
              <a:rPr lang="it-IT" dirty="0" err="1"/>
              <a:t>Sauvy</a:t>
            </a:r>
            <a:r>
              <a:rPr lang="it-IT" dirty="0"/>
              <a:t> usò per la prima volta l'espressione 'terzo </a:t>
            </a:r>
            <a:r>
              <a:rPr lang="it-IT" dirty="0" err="1"/>
              <a:t>mondo'</a:t>
            </a:r>
            <a:r>
              <a:rPr lang="it-IT" dirty="0"/>
              <a:t> per indicare i </a:t>
            </a:r>
            <a:r>
              <a:rPr lang="it-IT" dirty="0" smtClean="0"/>
              <a:t>Paesi </a:t>
            </a:r>
            <a:r>
              <a:rPr lang="it-IT" dirty="0"/>
              <a:t>che non appartenevano </a:t>
            </a:r>
            <a:r>
              <a:rPr lang="it-IT" dirty="0" smtClean="0"/>
              <a:t>né </a:t>
            </a:r>
            <a:r>
              <a:rPr lang="it-IT" dirty="0"/>
              <a:t>al gruppo dei </a:t>
            </a:r>
            <a:r>
              <a:rPr lang="it-IT" dirty="0" smtClean="0"/>
              <a:t>Paesi </a:t>
            </a:r>
            <a:r>
              <a:rPr lang="it-IT" dirty="0"/>
              <a:t>occidentali a regine capitalista (PRIMO MONDO) </a:t>
            </a:r>
            <a:r>
              <a:rPr lang="it-IT" dirty="0" smtClean="0"/>
              <a:t>né </a:t>
            </a:r>
            <a:r>
              <a:rPr lang="it-IT" dirty="0"/>
              <a:t>a quello dei </a:t>
            </a:r>
            <a:r>
              <a:rPr lang="it-IT" dirty="0" smtClean="0"/>
              <a:t>Paesi dell‘Est </a:t>
            </a:r>
            <a:r>
              <a:rPr lang="it-IT" dirty="0"/>
              <a:t>europeo a regime socialista e ad economia pianificata (SECONDO MONDO).</a:t>
            </a:r>
          </a:p>
          <a:p>
            <a:pPr algn="just"/>
            <a:r>
              <a:rPr lang="it-IT" dirty="0"/>
              <a:t>La gran parte di questi </a:t>
            </a:r>
            <a:r>
              <a:rPr lang="it-IT" dirty="0" smtClean="0"/>
              <a:t>Paesi </a:t>
            </a:r>
            <a:r>
              <a:rPr lang="it-IT" dirty="0"/>
              <a:t>coincideva con </a:t>
            </a:r>
            <a:r>
              <a:rPr lang="it-IT" dirty="0" smtClean="0"/>
              <a:t>le </a:t>
            </a:r>
            <a:r>
              <a:rPr lang="it-IT" dirty="0"/>
              <a:t>zone di </a:t>
            </a:r>
            <a:r>
              <a:rPr lang="it-IT" dirty="0" smtClean="0"/>
              <a:t>sottosviluppo </a:t>
            </a:r>
            <a:r>
              <a:rPr lang="it-IT" dirty="0"/>
              <a:t>e quindi il termine TERZO MONDO finì per essere </a:t>
            </a:r>
            <a:r>
              <a:rPr lang="it-IT" dirty="0" smtClean="0"/>
              <a:t>usato </a:t>
            </a:r>
            <a:r>
              <a:rPr lang="it-IT" dirty="0"/>
              <a:t>come sinonimo di arretratezza. Nel 1971 l'ONU decise di suddividere più precisamente i </a:t>
            </a:r>
            <a:r>
              <a:rPr lang="it-IT" dirty="0" smtClean="0"/>
              <a:t>Paesi </a:t>
            </a:r>
            <a:r>
              <a:rPr lang="it-IT" dirty="0"/>
              <a:t>in difficoltà, introducendo il concetto di "QUARTO </a:t>
            </a:r>
            <a:r>
              <a:rPr lang="it-IT" dirty="0" smtClean="0"/>
              <a:t>MONDO«, </a:t>
            </a:r>
            <a:r>
              <a:rPr lang="it-IT" dirty="0"/>
              <a:t>ovvero i </a:t>
            </a:r>
            <a:r>
              <a:rPr lang="it-IT" dirty="0" smtClean="0"/>
              <a:t>Paesi </a:t>
            </a:r>
            <a:r>
              <a:rPr lang="it-IT" dirty="0"/>
              <a:t>economicamente molto deboli e con gravi problemi.</a:t>
            </a:r>
          </a:p>
          <a:p>
            <a:pPr algn="just"/>
            <a:r>
              <a:rPr lang="it-IT" dirty="0"/>
              <a:t>La divisione Nord-Sud fu adottata dall' Onu e dalla commissione indipendente. Secondo l'organizzazione delle Nazioni Unite il mondo poteva essere suddiviso in due aree ben distinte:</a:t>
            </a:r>
          </a:p>
          <a:p>
            <a:pPr algn="just"/>
            <a:r>
              <a:rPr lang="it-IT" dirty="0"/>
              <a:t>- I </a:t>
            </a:r>
            <a:r>
              <a:rPr lang="it-IT" dirty="0" smtClean="0"/>
              <a:t>Paesi </a:t>
            </a:r>
            <a:r>
              <a:rPr lang="it-IT" dirty="0"/>
              <a:t>sviluppati (Nord), che comprendono tutti quei </a:t>
            </a:r>
            <a:r>
              <a:rPr lang="it-IT" dirty="0" smtClean="0"/>
              <a:t>Paesi </a:t>
            </a:r>
            <a:r>
              <a:rPr lang="it-IT" dirty="0"/>
              <a:t>a economia di mercato, </a:t>
            </a:r>
          </a:p>
          <a:p>
            <a:pPr algn="just"/>
            <a:r>
              <a:rPr lang="it-IT" dirty="0"/>
              <a:t>- i </a:t>
            </a:r>
            <a:r>
              <a:rPr lang="it-IT" dirty="0" smtClean="0"/>
              <a:t>Paesi </a:t>
            </a:r>
            <a:r>
              <a:rPr lang="it-IT" dirty="0"/>
              <a:t>in via di sviluppo (Sud), che comprendono l'America latina e i Caraibi, l'Africa, buona parte dell'Asia e buona parte del Pacifico.</a:t>
            </a:r>
          </a:p>
          <a:p>
            <a:pPr algn="just"/>
            <a:r>
              <a:rPr lang="it-IT" dirty="0"/>
              <a:t>Furono successivamente proposti nuovi modelli di suddivisione come quello "Centro-periferia", che individua nel "centro" i </a:t>
            </a:r>
            <a:r>
              <a:rPr lang="it-IT" dirty="0" smtClean="0"/>
              <a:t>Paesi </a:t>
            </a:r>
            <a:r>
              <a:rPr lang="it-IT" dirty="0"/>
              <a:t>con un ruolo dominante nell'economia mondiale e nella "periferia" i </a:t>
            </a:r>
            <a:r>
              <a:rPr lang="it-IT" dirty="0" smtClean="0"/>
              <a:t>Paesi </a:t>
            </a:r>
            <a:r>
              <a:rPr lang="it-IT" dirty="0"/>
              <a:t>dipendenti dai primi.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r>
              <a:rPr lang="it-IT" sz="2000" b="1" dirty="0"/>
              <a:t>LA CLASSIFICAZIONE ATTUALE, LE AREE FORTI DEL PIANETA</a:t>
            </a:r>
            <a:endParaRPr lang="it-IT" sz="2000" dirty="0"/>
          </a:p>
          <a:p>
            <a:pPr algn="just"/>
            <a:r>
              <a:rPr lang="it-IT" sz="2000" dirty="0"/>
              <a:t>I </a:t>
            </a:r>
            <a:r>
              <a:rPr lang="it-IT" sz="2000" dirty="0" smtClean="0"/>
              <a:t>Paesi </a:t>
            </a:r>
            <a:r>
              <a:rPr lang="it-IT" sz="2000" dirty="0"/>
              <a:t>industrializzati ad alto reddito e alto indice di sviluppo umano (Stati Uniti, Canada, Europa Occidentale, Giappone, Australia, Nuova Zelanda) sono i </a:t>
            </a:r>
            <a:r>
              <a:rPr lang="it-IT" sz="2000" dirty="0" smtClean="0"/>
              <a:t>Paesi </a:t>
            </a:r>
            <a:r>
              <a:rPr lang="it-IT" sz="2000" dirty="0"/>
              <a:t>dove gli indicatori di reddito e quelli sociali sono i più alti. In altre parole sono i centri del potere economico mondiale.</a:t>
            </a:r>
          </a:p>
          <a:p>
            <a:pPr algn="just"/>
            <a:r>
              <a:rPr lang="it-IT" sz="2000" dirty="0"/>
              <a:t>I </a:t>
            </a:r>
            <a:r>
              <a:rPr lang="it-IT" sz="2000" dirty="0" smtClean="0"/>
              <a:t>Paesi </a:t>
            </a:r>
            <a:r>
              <a:rPr lang="it-IT" sz="2000" dirty="0"/>
              <a:t>ex socialisti, in transizione verso lo sviluppo, sono quei </a:t>
            </a:r>
            <a:r>
              <a:rPr lang="it-IT" sz="2000" dirty="0" smtClean="0"/>
              <a:t>Paesi </a:t>
            </a:r>
            <a:r>
              <a:rPr lang="it-IT" sz="2000" dirty="0"/>
              <a:t>dell'Est europeo che fino al 1989 avevano </a:t>
            </a:r>
            <a:r>
              <a:rPr lang="it-IT" sz="2000" dirty="0" smtClean="0"/>
              <a:t>un’ </a:t>
            </a:r>
            <a:r>
              <a:rPr lang="it-IT" sz="2000" dirty="0"/>
              <a:t>economia pianificata. Adesso stanno ancora attraversando la fase di transizione, di passaggio verso l'economia di mercato. </a:t>
            </a:r>
          </a:p>
          <a:p>
            <a:pPr algn="just"/>
            <a:r>
              <a:rPr lang="it-IT" sz="2000" dirty="0"/>
              <a:t>Quelli che sono entrati nell'Unione Europea da qualche anno (Estonia,Lettonia,Lituania,Polonia, Repubblica Ceca,Slovacchia,Slovenia, Ungheria, Romania, Bulgaria) hanno superato la fase più complessa e oggi vivono un momento di sviluppo.</a:t>
            </a:r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  <p:pic>
        <p:nvPicPr>
          <p:cNvPr id="14338" name="Picture 2" descr="C:\Users\marilena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509120"/>
            <a:ext cx="1656184" cy="1944216"/>
          </a:xfrm>
          <a:prstGeom prst="rect">
            <a:avLst/>
          </a:prstGeom>
          <a:noFill/>
        </p:spPr>
      </p:pic>
      <p:pic>
        <p:nvPicPr>
          <p:cNvPr id="14339" name="Picture 3" descr="C:\Users\marilena\Desktop\download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509120"/>
            <a:ext cx="2664296" cy="1849101"/>
          </a:xfrm>
          <a:prstGeom prst="rect">
            <a:avLst/>
          </a:prstGeom>
          <a:noFill/>
        </p:spPr>
      </p:pic>
      <p:pic>
        <p:nvPicPr>
          <p:cNvPr id="14340" name="Picture 4" descr="C:\Users\marilena\Desktop\download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941168"/>
            <a:ext cx="1942149" cy="853629"/>
          </a:xfrm>
          <a:prstGeom prst="rect">
            <a:avLst/>
          </a:prstGeom>
          <a:noFill/>
        </p:spPr>
      </p:pic>
      <p:pic>
        <p:nvPicPr>
          <p:cNvPr id="14341" name="Picture 5" descr="C:\Users\marilena\Desktop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509120"/>
            <a:ext cx="1747272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-963487"/>
            <a:ext cx="7772400" cy="21602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264696"/>
          </a:xfrm>
        </p:spPr>
        <p:txBody>
          <a:bodyPr>
            <a:normAutofit fontScale="85000" lnSpcReduction="10000"/>
          </a:bodyPr>
          <a:lstStyle/>
          <a:p>
            <a:r>
              <a:rPr lang="it-IT" sz="2600" b="1" dirty="0"/>
              <a:t>I PAESI A SVILUPPO MEDIO</a:t>
            </a:r>
            <a:endParaRPr lang="it-IT" sz="2600" dirty="0"/>
          </a:p>
          <a:p>
            <a:pPr algn="just"/>
            <a:r>
              <a:rPr lang="it-IT" sz="2600" dirty="0"/>
              <a:t>I </a:t>
            </a:r>
            <a:r>
              <a:rPr lang="it-IT" sz="2600" dirty="0" smtClean="0"/>
              <a:t>NIC </a:t>
            </a:r>
            <a:r>
              <a:rPr lang="it-IT" sz="2600" dirty="0"/>
              <a:t>sono i </a:t>
            </a:r>
            <a:r>
              <a:rPr lang="it-IT" sz="2600" dirty="0" smtClean="0"/>
              <a:t>Paesi </a:t>
            </a:r>
            <a:r>
              <a:rPr lang="it-IT" sz="2600" dirty="0"/>
              <a:t>di recente industrializzazione (New </a:t>
            </a:r>
            <a:r>
              <a:rPr lang="it-IT" sz="2600" dirty="0" err="1"/>
              <a:t>Industrialized</a:t>
            </a:r>
            <a:r>
              <a:rPr lang="it-IT" sz="2600" dirty="0"/>
              <a:t> </a:t>
            </a:r>
            <a:r>
              <a:rPr lang="it-IT" sz="2600" dirty="0" err="1" smtClean="0"/>
              <a:t>Countries</a:t>
            </a:r>
            <a:r>
              <a:rPr lang="it-IT" sz="2600" dirty="0"/>
              <a:t>). Per alcuni </a:t>
            </a:r>
            <a:r>
              <a:rPr lang="it-IT" sz="2600" dirty="0" smtClean="0"/>
              <a:t>Stati </a:t>
            </a:r>
            <a:r>
              <a:rPr lang="it-IT" sz="2600" dirty="0"/>
              <a:t>l'uscita dalla condizione di sottosviluppo è un fenomeno nuovo, da collegare alla globalizzazione dell'economia. La possibilità da parte di società </a:t>
            </a:r>
            <a:r>
              <a:rPr lang="it-IT" sz="2600" dirty="0" smtClean="0"/>
              <a:t>multinazionali di </a:t>
            </a:r>
            <a:r>
              <a:rPr lang="it-IT" sz="2600" dirty="0"/>
              <a:t>trasferire alcune produzioni in </a:t>
            </a:r>
            <a:r>
              <a:rPr lang="it-IT" sz="2600" dirty="0" smtClean="0"/>
              <a:t>Paesi </a:t>
            </a:r>
            <a:r>
              <a:rPr lang="it-IT" sz="2600" dirty="0"/>
              <a:t>dove il costo del lavoro è molto basso (Corea del Sud, Taiwan, Indonesia, Filippine, Malaysia) ha permesso a questi ultimi di abbandonare la produzione di materie prime per passare alla produzione industriale. Anche Cina e India possono essere assimilate ai </a:t>
            </a:r>
            <a:r>
              <a:rPr lang="it-IT" sz="2600" dirty="0" smtClean="0"/>
              <a:t>NIC, ma </a:t>
            </a:r>
            <a:r>
              <a:rPr lang="it-IT" sz="2600" dirty="0"/>
              <a:t>meritano </a:t>
            </a:r>
            <a:r>
              <a:rPr lang="it-IT" sz="2600" dirty="0" smtClean="0"/>
              <a:t>un </a:t>
            </a:r>
            <a:r>
              <a:rPr lang="it-IT" sz="2600" dirty="0"/>
              <a:t>discorso a parte. Vi sono poi i </a:t>
            </a:r>
            <a:r>
              <a:rPr lang="it-IT" sz="2600" dirty="0" smtClean="0"/>
              <a:t>Paesi </a:t>
            </a:r>
            <a:r>
              <a:rPr lang="it-IT" sz="2600" dirty="0"/>
              <a:t>produttori di petrolio, comprendenti i </a:t>
            </a:r>
            <a:r>
              <a:rPr lang="it-IT" sz="2600" dirty="0" smtClean="0"/>
              <a:t>Paesi </a:t>
            </a:r>
            <a:r>
              <a:rPr lang="it-IT" sz="2600" dirty="0"/>
              <a:t>aderenti all' Opec ( Iran, Kuwait, Qatar, Arabia Saudita, Emirati </a:t>
            </a:r>
            <a:r>
              <a:rPr lang="it-IT" sz="2600" dirty="0" smtClean="0"/>
              <a:t>Arabi Uniti, Libia</a:t>
            </a:r>
            <a:r>
              <a:rPr lang="it-IT" sz="2600" dirty="0"/>
              <a:t>, Algeria) che hanno a disposizione risorse tali da consentire una vita agiata a tutta la popolazione. In realtà, in questi </a:t>
            </a:r>
            <a:r>
              <a:rPr lang="it-IT" sz="2600" dirty="0" smtClean="0"/>
              <a:t>Paesi </a:t>
            </a:r>
            <a:r>
              <a:rPr lang="it-IT" sz="2600" dirty="0"/>
              <a:t>la ricchezza viene spesso concentrata in poche mani. Queste </a:t>
            </a:r>
            <a:r>
              <a:rPr lang="it-IT" sz="2600" dirty="0" smtClean="0"/>
              <a:t>Nazioni </a:t>
            </a:r>
            <a:r>
              <a:rPr lang="it-IT" sz="2600" dirty="0"/>
              <a:t>non possono considerarsi sottosviluppate, ma vivono situazioni di forte squilibro interno che impediscono una loro piena collocazione tra i </a:t>
            </a:r>
            <a:r>
              <a:rPr lang="it-IT" sz="2600" dirty="0" smtClean="0"/>
              <a:t>Paesi </a:t>
            </a:r>
            <a:r>
              <a:rPr lang="it-IT" sz="2600" dirty="0"/>
              <a:t>più avanzati. I </a:t>
            </a:r>
            <a:r>
              <a:rPr lang="it-IT" sz="2600" dirty="0" smtClean="0"/>
              <a:t>Paesi </a:t>
            </a:r>
            <a:r>
              <a:rPr lang="it-IT" sz="2600" dirty="0"/>
              <a:t>a sviluppo medio, secondo il rapporto Onu sullo sviluppo umano 2009, sono ben 75: rientrano in questa </a:t>
            </a:r>
            <a:r>
              <a:rPr lang="it-IT" sz="2600" dirty="0" smtClean="0"/>
              <a:t>fascia </a:t>
            </a:r>
            <a:r>
              <a:rPr lang="it-IT" sz="2600" dirty="0"/>
              <a:t>buona parte dell'America Latina e dei Caraibi, molti </a:t>
            </a:r>
            <a:r>
              <a:rPr lang="it-IT" sz="2600" dirty="0" smtClean="0"/>
              <a:t>Paesi </a:t>
            </a:r>
            <a:r>
              <a:rPr lang="it-IT" sz="2600" dirty="0"/>
              <a:t>dell'Asia Orientale e Meridionale, </a:t>
            </a:r>
            <a:r>
              <a:rPr lang="it-IT" sz="2600" dirty="0" smtClean="0"/>
              <a:t>dell‘Africa </a:t>
            </a:r>
            <a:r>
              <a:rPr lang="it-IT" sz="2600" dirty="0"/>
              <a:t>settentrionale.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-2187624"/>
            <a:ext cx="7772400" cy="115212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192688"/>
          </a:xfrm>
        </p:spPr>
        <p:txBody>
          <a:bodyPr>
            <a:normAutofit/>
          </a:bodyPr>
          <a:lstStyle/>
          <a:p>
            <a:r>
              <a:rPr lang="it-IT" dirty="0"/>
              <a:t> </a:t>
            </a:r>
            <a:r>
              <a:rPr lang="it-IT" sz="2000" b="1" dirty="0" smtClean="0"/>
              <a:t>I </a:t>
            </a:r>
            <a:r>
              <a:rPr lang="it-IT" sz="2000" b="1" dirty="0"/>
              <a:t>PAESI POVERISSIMI</a:t>
            </a:r>
            <a:endParaRPr lang="it-IT" sz="2000" dirty="0"/>
          </a:p>
          <a:p>
            <a:pPr algn="just"/>
            <a:r>
              <a:rPr lang="it-IT" sz="2000" dirty="0"/>
              <a:t>I Paesi poverissimi sono quelli con un indice di sviluppo inferiore a 0,5 : </a:t>
            </a:r>
            <a:r>
              <a:rPr lang="it-IT" sz="2000" dirty="0" smtClean="0"/>
              <a:t>l'Onu </a:t>
            </a:r>
            <a:r>
              <a:rPr lang="it-IT" sz="2000" dirty="0"/>
              <a:t>ne ha contati 24 nel </a:t>
            </a:r>
            <a:r>
              <a:rPr lang="it-IT" sz="2000" dirty="0" smtClean="0"/>
              <a:t>mondo, </a:t>
            </a:r>
            <a:r>
              <a:rPr lang="it-IT" sz="2000" dirty="0"/>
              <a:t>quasi tutti nell'Africa Sub-Sahariana. Sono tutti </a:t>
            </a:r>
            <a:r>
              <a:rPr lang="it-IT" sz="2000" dirty="0" smtClean="0"/>
              <a:t>Paesi </a:t>
            </a:r>
            <a:r>
              <a:rPr lang="it-IT" sz="2000" dirty="0"/>
              <a:t>dove la presenza di industrie è molto scarsa e le economie sono basate sull'agricoltura. Il reddito medio </a:t>
            </a:r>
            <a:r>
              <a:rPr lang="it-IT" sz="2000" dirty="0" smtClean="0"/>
              <a:t>pro capite </a:t>
            </a:r>
            <a:r>
              <a:rPr lang="it-IT" sz="2000" dirty="0"/>
              <a:t>è il più basso </a:t>
            </a:r>
            <a:r>
              <a:rPr lang="it-IT" sz="2000" dirty="0" smtClean="0"/>
              <a:t>del </a:t>
            </a:r>
            <a:r>
              <a:rPr lang="it-IT" sz="2000" dirty="0"/>
              <a:t>pianeta e non si registrano miglioramenti degli indicatori sociali.</a:t>
            </a:r>
          </a:p>
          <a:p>
            <a:pPr algn="just"/>
            <a:r>
              <a:rPr lang="it-IT" sz="2000"/>
              <a:t>Secondo </a:t>
            </a:r>
            <a:r>
              <a:rPr lang="it-IT" sz="2000" smtClean="0"/>
              <a:t>il </a:t>
            </a:r>
            <a:r>
              <a:rPr lang="it-IT" sz="2000"/>
              <a:t>rapporto </a:t>
            </a:r>
            <a:r>
              <a:rPr lang="it-IT" sz="2000" smtClean="0"/>
              <a:t>Onu del </a:t>
            </a:r>
            <a:r>
              <a:rPr lang="it-IT" sz="2000" dirty="0"/>
              <a:t>2009 sugli obbiettivi di sviluppo del millennio, l'Africa Sub-Sahariana non è in linea con nessuno degli obbiettivi di sviluppo che dovranno essere raggiunti entro il 2015. </a:t>
            </a:r>
          </a:p>
          <a:p>
            <a:endParaRPr lang="it-IT" dirty="0"/>
          </a:p>
        </p:txBody>
      </p:sp>
      <p:pic>
        <p:nvPicPr>
          <p:cNvPr id="15362" name="Picture 2" descr="C:\Users\marilena\Desktop\download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933056"/>
            <a:ext cx="2447925" cy="2304256"/>
          </a:xfrm>
          <a:prstGeom prst="rect">
            <a:avLst/>
          </a:prstGeom>
          <a:noFill/>
        </p:spPr>
      </p:pic>
      <p:pic>
        <p:nvPicPr>
          <p:cNvPr id="15363" name="Picture 3" descr="C:\Users\marilena\Desktop\download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933056"/>
            <a:ext cx="3312368" cy="2268252"/>
          </a:xfrm>
          <a:prstGeom prst="rect">
            <a:avLst/>
          </a:prstGeom>
          <a:noFill/>
        </p:spPr>
      </p:pic>
      <p:pic>
        <p:nvPicPr>
          <p:cNvPr id="15364" name="Picture 4" descr="C:\Users\marilena\Desktop\download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933056"/>
            <a:ext cx="2552700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699</Words>
  <Application>Microsoft Office PowerPoint</Application>
  <PresentationFormat>Presentazione su schermo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IL PIL.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CARITAS.</dc:title>
  <dc:creator>marilena</dc:creator>
  <cp:lastModifiedBy>Deborah Andrea</cp:lastModifiedBy>
  <cp:revision>4</cp:revision>
  <dcterms:created xsi:type="dcterms:W3CDTF">2013-04-07T07:09:17Z</dcterms:created>
  <dcterms:modified xsi:type="dcterms:W3CDTF">2013-04-20T12:47:24Z</dcterms:modified>
</cp:coreProperties>
</file>