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3" r:id="rId9"/>
    <p:sldId id="275" r:id="rId10"/>
    <p:sldId id="276" r:id="rId11"/>
    <p:sldId id="265" r:id="rId12"/>
    <p:sldId id="266" r:id="rId13"/>
    <p:sldId id="267" r:id="rId14"/>
    <p:sldId id="268" r:id="rId15"/>
    <p:sldId id="269" r:id="rId16"/>
    <p:sldId id="270" r:id="rId17"/>
    <p:sldId id="277" r:id="rId18"/>
    <p:sldId id="279" r:id="rId19"/>
    <p:sldId id="28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0" d="100"/>
          <a:sy n="70" d="100"/>
        </p:scale>
        <p:origin x="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6679FFFC-2139-4C95-A2C5-7A185C52C5A4}" type="datetimeFigureOut">
              <a:rPr lang="en-US" smtClean="0"/>
              <a:t>6/4/2015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107595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79FFFC-2139-4C95-A2C5-7A185C52C5A4}" type="datetimeFigureOut">
              <a:rPr lang="en-US" smtClean="0"/>
              <a:t>6/4/2015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33911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79FFFC-2139-4C95-A2C5-7A185C52C5A4}" type="datetimeFigureOut">
              <a:rPr lang="en-US" smtClean="0"/>
              <a:t>6/4/2015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19069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679FFFC-2139-4C95-A2C5-7A185C52C5A4}" type="datetimeFigureOut">
              <a:rPr lang="en-US" smtClean="0"/>
              <a:t>6/4/2015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205017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679FFFC-2139-4C95-A2C5-7A185C52C5A4}" type="datetimeFigureOut">
              <a:rPr lang="en-US" smtClean="0"/>
              <a:t>6/4/2015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35050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6679FFFC-2139-4C95-A2C5-7A185C52C5A4}" type="datetimeFigureOut">
              <a:rPr lang="en-US" smtClean="0"/>
              <a:t>6/4/2015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156758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6679FFFC-2139-4C95-A2C5-7A185C52C5A4}" type="datetimeFigureOut">
              <a:rPr lang="en-US" smtClean="0"/>
              <a:t>6/4/2015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366056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6679FFFC-2139-4C95-A2C5-7A185C52C5A4}" type="datetimeFigureOut">
              <a:rPr lang="en-US" smtClean="0"/>
              <a:t>6/4/2015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213444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79FFFC-2139-4C95-A2C5-7A185C52C5A4}" type="datetimeFigureOut">
              <a:rPr lang="en-US" smtClean="0"/>
              <a:t>6/4/2015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400905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79FFFC-2139-4C95-A2C5-7A185C52C5A4}" type="datetimeFigureOut">
              <a:rPr lang="en-US" smtClean="0"/>
              <a:t>6/4/2015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32148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79FFFC-2139-4C95-A2C5-7A185C52C5A4}" type="datetimeFigureOut">
              <a:rPr lang="en-US" smtClean="0"/>
              <a:t>6/4/2015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7420D16-0FA2-4717-9AD7-FE7F70E56D9F}" type="slidenum">
              <a:rPr lang="en-US" smtClean="0"/>
              <a:t>‹N›</a:t>
            </a:fld>
            <a:endParaRPr lang="en-US"/>
          </a:p>
        </p:txBody>
      </p:sp>
    </p:spTree>
    <p:extLst>
      <p:ext uri="{BB962C8B-B14F-4D97-AF65-F5344CB8AC3E}">
        <p14:creationId xmlns:p14="http://schemas.microsoft.com/office/powerpoint/2010/main" val="366873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9FFFC-2139-4C95-A2C5-7A185C52C5A4}" type="datetimeFigureOut">
              <a:rPr lang="en-US" smtClean="0"/>
              <a:t>6/4/2015</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20D16-0FA2-4717-9AD7-FE7F70E56D9F}" type="slidenum">
              <a:rPr lang="en-US" smtClean="0"/>
              <a:t>‹N›</a:t>
            </a:fld>
            <a:endParaRPr lang="en-US"/>
          </a:p>
        </p:txBody>
      </p:sp>
    </p:spTree>
    <p:extLst>
      <p:ext uri="{BB962C8B-B14F-4D97-AF65-F5344CB8AC3E}">
        <p14:creationId xmlns:p14="http://schemas.microsoft.com/office/powerpoint/2010/main" val="85532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nave-ulisse_350x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209800" y="2130426"/>
            <a:ext cx="7772400" cy="1470025"/>
          </a:xfrm>
        </p:spPr>
        <p:txBody>
          <a:bodyPr anchor="ctr">
            <a:normAutofit fontScale="90000"/>
          </a:bodyPr>
          <a:lstStyle/>
          <a:p>
            <a:r>
              <a:rPr lang="it-IT" altLang="en-US" sz="6700" dirty="0">
                <a:solidFill>
                  <a:srgbClr val="FF0000"/>
                </a:solidFill>
                <a:latin typeface="Blackadder ITC" panose="04020505051007020D02" pitchFamily="82" charset="0"/>
              </a:rPr>
              <a:t>Il viaggio di </a:t>
            </a:r>
            <a:r>
              <a:rPr lang="it-IT" altLang="en-US" sz="6700" dirty="0" smtClean="0">
                <a:solidFill>
                  <a:srgbClr val="FF0000"/>
                </a:solidFill>
                <a:latin typeface="Blackadder ITC" panose="04020505051007020D02" pitchFamily="82" charset="0"/>
              </a:rPr>
              <a:t>Ulisse</a:t>
            </a:r>
            <a:r>
              <a:rPr lang="it-IT" altLang="en-US" sz="4400" dirty="0" smtClean="0">
                <a:solidFill>
                  <a:srgbClr val="FF0000"/>
                </a:solidFill>
                <a:latin typeface="Blackadder ITC" panose="04020505051007020D02" pitchFamily="82" charset="0"/>
              </a:rPr>
              <a:t/>
            </a:r>
            <a:br>
              <a:rPr lang="it-IT" altLang="en-US" sz="4400" dirty="0" smtClean="0">
                <a:solidFill>
                  <a:srgbClr val="FF0000"/>
                </a:solidFill>
                <a:latin typeface="Blackadder ITC" panose="04020505051007020D02" pitchFamily="82" charset="0"/>
              </a:rPr>
            </a:br>
            <a:r>
              <a:rPr lang="it-IT" altLang="en-US" sz="4400" dirty="0">
                <a:solidFill>
                  <a:srgbClr val="FF0000"/>
                </a:solidFill>
                <a:latin typeface="Blackadder ITC" panose="04020505051007020D02" pitchFamily="82" charset="0"/>
              </a:rPr>
              <a:t/>
            </a:r>
            <a:br>
              <a:rPr lang="it-IT" altLang="en-US" sz="4400" dirty="0">
                <a:solidFill>
                  <a:srgbClr val="FF0000"/>
                </a:solidFill>
                <a:latin typeface="Blackadder ITC" panose="04020505051007020D02" pitchFamily="82" charset="0"/>
              </a:rPr>
            </a:br>
            <a:r>
              <a:rPr lang="it-IT" altLang="en-US" sz="3100" dirty="0" smtClean="0">
                <a:solidFill>
                  <a:srgbClr val="FF0000"/>
                </a:solidFill>
                <a:latin typeface="Aldhabi" panose="01000000000000000000" pitchFamily="2" charset="-78"/>
                <a:cs typeface="Aldhabi" panose="01000000000000000000" pitchFamily="2" charset="-78"/>
              </a:rPr>
              <a:t>classe IV </a:t>
            </a:r>
            <a:br>
              <a:rPr lang="it-IT" altLang="en-US" sz="3100" dirty="0" smtClean="0">
                <a:solidFill>
                  <a:srgbClr val="FF0000"/>
                </a:solidFill>
                <a:latin typeface="Aldhabi" panose="01000000000000000000" pitchFamily="2" charset="-78"/>
                <a:cs typeface="Aldhabi" panose="01000000000000000000" pitchFamily="2" charset="-78"/>
              </a:rPr>
            </a:br>
            <a:r>
              <a:rPr lang="it-IT" altLang="en-US" sz="3100" dirty="0" smtClean="0">
                <a:solidFill>
                  <a:srgbClr val="FF0000"/>
                </a:solidFill>
                <a:latin typeface="Aldhabi" panose="01000000000000000000" pitchFamily="2" charset="-78"/>
                <a:cs typeface="Aldhabi" panose="01000000000000000000" pitchFamily="2" charset="-78"/>
              </a:rPr>
              <a:t>scuola primaria </a:t>
            </a:r>
            <a:br>
              <a:rPr lang="it-IT" altLang="en-US" sz="3100" dirty="0" smtClean="0">
                <a:solidFill>
                  <a:srgbClr val="FF0000"/>
                </a:solidFill>
                <a:latin typeface="Aldhabi" panose="01000000000000000000" pitchFamily="2" charset="-78"/>
                <a:cs typeface="Aldhabi" panose="01000000000000000000" pitchFamily="2" charset="-78"/>
              </a:rPr>
            </a:br>
            <a:r>
              <a:rPr lang="it-IT" altLang="en-US" sz="3100" dirty="0" smtClean="0">
                <a:solidFill>
                  <a:srgbClr val="FF0000"/>
                </a:solidFill>
                <a:latin typeface="Aldhabi" panose="01000000000000000000" pitchFamily="2" charset="-78"/>
                <a:cs typeface="Aldhabi" panose="01000000000000000000" pitchFamily="2" charset="-78"/>
              </a:rPr>
              <a:t>Collegio Gallo</a:t>
            </a:r>
            <a:endParaRPr lang="it-IT" altLang="en-US" sz="3100" dirty="0">
              <a:solidFill>
                <a:srgbClr val="FF000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826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5" descr="_Laocoonte_Capito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74" y="2464494"/>
            <a:ext cx="3653425" cy="27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Grp="1" noChangeArrowheads="1"/>
          </p:cNvSpPr>
          <p:nvPr>
            <p:ph type="body" idx="1"/>
          </p:nvPr>
        </p:nvSpPr>
        <p:spPr>
          <a:xfrm>
            <a:off x="3980299" y="2004164"/>
            <a:ext cx="7806693" cy="4296469"/>
          </a:xfrm>
        </p:spPr>
        <p:txBody>
          <a:bodyPr/>
          <a:lstStyle/>
          <a:p>
            <a:pPr lvl="1" eaLnBrk="1" hangingPunct="1">
              <a:buFontTx/>
              <a:buNone/>
            </a:pPr>
            <a:r>
              <a:rPr lang="it-IT" altLang="en-US" sz="2800" dirty="0">
                <a:solidFill>
                  <a:schemeClr val="tx2"/>
                </a:solidFill>
                <a:latin typeface="Blackadder ITC" panose="04020505051007020D02" pitchFamily="82" charset="0"/>
              </a:rPr>
              <a:t>La tempesta li incagliò tra gli scogli che attorniavano l’isola di Lamo. Tre compagni di Ulisse partirono in avanscoperta, ad un certo punto s’imbatterono in un gruppo di giganti: erano i </a:t>
            </a:r>
            <a:r>
              <a:rPr lang="it-IT" altLang="en-US" sz="2800" dirty="0" err="1">
                <a:solidFill>
                  <a:schemeClr val="tx2"/>
                </a:solidFill>
                <a:latin typeface="Blackadder ITC" panose="04020505051007020D02" pitchFamily="82" charset="0"/>
              </a:rPr>
              <a:t>Lestrigoni</a:t>
            </a:r>
            <a:r>
              <a:rPr lang="it-IT" altLang="en-US" sz="2800" dirty="0">
                <a:solidFill>
                  <a:schemeClr val="tx2"/>
                </a:solidFill>
                <a:latin typeface="Blackadder ITC" panose="04020505051007020D02" pitchFamily="82" charset="0"/>
              </a:rPr>
              <a:t> ! I feroci </a:t>
            </a:r>
            <a:r>
              <a:rPr lang="it-IT" altLang="en-US" sz="2800" dirty="0" err="1">
                <a:solidFill>
                  <a:schemeClr val="tx2"/>
                </a:solidFill>
                <a:latin typeface="Blackadder ITC" panose="04020505051007020D02" pitchFamily="82" charset="0"/>
              </a:rPr>
              <a:t>Lestrigoni</a:t>
            </a:r>
            <a:r>
              <a:rPr lang="it-IT" altLang="en-US" sz="2800" dirty="0">
                <a:solidFill>
                  <a:schemeClr val="tx2"/>
                </a:solidFill>
                <a:latin typeface="Blackadder ITC" panose="04020505051007020D02" pitchFamily="82" charset="0"/>
              </a:rPr>
              <a:t> divorarono subito uno dei compagni di Ulisse. Udito il loro spaventoso racconto Ulisse ordinò di salpare subito, ma i </a:t>
            </a:r>
            <a:r>
              <a:rPr lang="it-IT" altLang="en-US" sz="2800" dirty="0" err="1">
                <a:solidFill>
                  <a:schemeClr val="tx2"/>
                </a:solidFill>
                <a:latin typeface="Blackadder ITC" panose="04020505051007020D02" pitchFamily="82" charset="0"/>
              </a:rPr>
              <a:t>Lestrigoni</a:t>
            </a:r>
            <a:r>
              <a:rPr lang="it-IT" altLang="en-US" sz="2800" dirty="0">
                <a:solidFill>
                  <a:schemeClr val="tx2"/>
                </a:solidFill>
                <a:latin typeface="Blackadder ITC" panose="04020505051007020D02" pitchFamily="82" charset="0"/>
              </a:rPr>
              <a:t> iniziarono a scagliare grossi massi contro le navi.   </a:t>
            </a:r>
            <a:endParaRPr lang="it-IT" altLang="en-US" sz="2800" dirty="0" smtClean="0">
              <a:solidFill>
                <a:schemeClr val="tx2"/>
              </a:solidFill>
              <a:latin typeface="Blackadder ITC" panose="04020505051007020D02" pitchFamily="82" charset="0"/>
            </a:endParaRPr>
          </a:p>
          <a:p>
            <a:pPr lvl="1" eaLnBrk="1" hangingPunct="1">
              <a:buFontTx/>
              <a:buNone/>
            </a:pPr>
            <a:r>
              <a:rPr lang="it-IT" altLang="en-US" sz="2800" dirty="0" smtClean="0">
                <a:solidFill>
                  <a:schemeClr val="tx2"/>
                </a:solidFill>
                <a:latin typeface="Blackadder ITC" panose="04020505051007020D02" pitchFamily="82" charset="0"/>
              </a:rPr>
              <a:t>All’attacco </a:t>
            </a:r>
            <a:r>
              <a:rPr lang="it-IT" altLang="en-US" sz="2800" dirty="0">
                <a:solidFill>
                  <a:schemeClr val="tx2"/>
                </a:solidFill>
                <a:latin typeface="Blackadder ITC" panose="04020505051007020D02" pitchFamily="82" charset="0"/>
              </a:rPr>
              <a:t>sopravvisse solo la nave di Ulisse.</a:t>
            </a:r>
          </a:p>
          <a:p>
            <a:pPr eaLnBrk="1" hangingPunct="1"/>
            <a:endParaRPr lang="it-IT" altLang="en-US" sz="2400" dirty="0">
              <a:solidFill>
                <a:srgbClr val="FF0000"/>
              </a:solidFill>
              <a:latin typeface="Forte" panose="03060902040502070203" pitchFamily="66" charset="0"/>
            </a:endParaRPr>
          </a:p>
        </p:txBody>
      </p:sp>
      <p:sp>
        <p:nvSpPr>
          <p:cNvPr id="5" name="Rectangle 2"/>
          <p:cNvSpPr>
            <a:spLocks noGrp="1" noChangeArrowheads="1"/>
          </p:cNvSpPr>
          <p:nvPr>
            <p:ph type="title"/>
          </p:nvPr>
        </p:nvSpPr>
        <p:spPr>
          <a:xfrm>
            <a:off x="838200" y="365125"/>
            <a:ext cx="10515600" cy="1325563"/>
          </a:xfrm>
        </p:spPr>
        <p:txBody>
          <a:bodyPr/>
          <a:lstStyle/>
          <a:p>
            <a:pPr eaLnBrk="1" hangingPunct="1">
              <a:defRPr/>
            </a:pPr>
            <a:r>
              <a:rPr lang="it-IT" dirty="0" smtClean="0">
                <a:solidFill>
                  <a:srgbClr val="553BF1"/>
                </a:solidFill>
                <a:latin typeface="Snap ITC" panose="04040A07060A02020202" pitchFamily="82" charset="0"/>
              </a:rPr>
              <a:t>I LESTRIGONI</a:t>
            </a:r>
          </a:p>
        </p:txBody>
      </p:sp>
    </p:spTree>
    <p:extLst>
      <p:ext uri="{BB962C8B-B14F-4D97-AF65-F5344CB8AC3E}">
        <p14:creationId xmlns:p14="http://schemas.microsoft.com/office/powerpoint/2010/main" val="121744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500"/>
                                        <p:tgtEl>
                                          <p:spTgt spid="9220">
                                            <p:txEl>
                                              <p:pRg st="0" end="0"/>
                                            </p:txEl>
                                          </p:spTgt>
                                        </p:tgtEl>
                                      </p:cBhvr>
                                    </p:animEffect>
                                    <p:anim calcmode="lin" valueType="num">
                                      <p:cBhvr>
                                        <p:cTn id="13"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22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animEffect transition="in" filter="fade">
                                      <p:cBhvr>
                                        <p:cTn id="19" dur="500"/>
                                        <p:tgtEl>
                                          <p:spTgt spid="9220">
                                            <p:txEl>
                                              <p:pRg st="1" end="1"/>
                                            </p:txEl>
                                          </p:spTgt>
                                        </p:tgtEl>
                                      </p:cBhvr>
                                    </p:animEffect>
                                    <p:anim calcmode="lin" valueType="num">
                                      <p:cBhvr>
                                        <p:cTn id="20"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9220">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it-IT" smtClean="0">
                <a:solidFill>
                  <a:srgbClr val="E828E8"/>
                </a:solidFill>
                <a:latin typeface="Snap ITC" panose="04040A07060A02020202" pitchFamily="82" charset="0"/>
              </a:rPr>
              <a:t>LA MAGA CIRCE</a:t>
            </a:r>
          </a:p>
        </p:txBody>
      </p:sp>
      <p:sp>
        <p:nvSpPr>
          <p:cNvPr id="59395" name="Rectangle 3"/>
          <p:cNvSpPr>
            <a:spLocks noGrp="1" noChangeArrowheads="1"/>
          </p:cNvSpPr>
          <p:nvPr>
            <p:ph type="body" idx="1"/>
          </p:nvPr>
        </p:nvSpPr>
        <p:spPr>
          <a:xfrm>
            <a:off x="838200" y="1825624"/>
            <a:ext cx="5925855" cy="4462441"/>
          </a:xfrm>
        </p:spPr>
        <p:txBody>
          <a:bodyPr/>
          <a:lstStyle/>
          <a:p>
            <a:pPr eaLnBrk="1" hangingPunct="1"/>
            <a:r>
              <a:rPr lang="it-IT" altLang="en-US" dirty="0" smtClean="0">
                <a:solidFill>
                  <a:schemeClr val="tx2"/>
                </a:solidFill>
                <a:latin typeface="Blackadder ITC" panose="04020505051007020D02" pitchFamily="82" charset="0"/>
              </a:rPr>
              <a:t>Ulisse e i suoi compagni decidono di fermarsi su un’isola dove viveva una maga. Gli amici vedono una casa ed entrano, si ritrovano ad un banchetto, mangiano e bevono. Ad un certo punto la maga li trasforma in porci. Ulisse corre a salvarli, e per la strada incontra un dio che gli dà un fiore per sconfiggere la maga, e così succede. La maga capisce chi </a:t>
            </a:r>
            <a:r>
              <a:rPr lang="it-IT" altLang="en-US" dirty="0" err="1" smtClean="0">
                <a:solidFill>
                  <a:schemeClr val="tx2"/>
                </a:solidFill>
                <a:latin typeface="Blackadder ITC" panose="04020505051007020D02" pitchFamily="82" charset="0"/>
              </a:rPr>
              <a:t>èUlisse</a:t>
            </a:r>
            <a:r>
              <a:rPr lang="it-IT" altLang="en-US" dirty="0" smtClean="0">
                <a:solidFill>
                  <a:schemeClr val="tx2"/>
                </a:solidFill>
                <a:latin typeface="Blackadder ITC" panose="04020505051007020D02" pitchFamily="82" charset="0"/>
              </a:rPr>
              <a:t> e trasforma nuovamente i compagni in uomini. Si fermarono lì per un anno. </a:t>
            </a:r>
          </a:p>
        </p:txBody>
      </p:sp>
      <p:pic>
        <p:nvPicPr>
          <p:cNvPr id="4" name="Picture 9" descr="circe_e_i_porcel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6928">
            <a:off x="7662912" y="2043121"/>
            <a:ext cx="3733403" cy="274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plus(in)">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wedge">
                                      <p:cBhvr>
                                        <p:cTn id="12" dur="20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endParaRPr lang="en-US" smtClean="0"/>
          </a:p>
        </p:txBody>
      </p:sp>
      <p:sp>
        <p:nvSpPr>
          <p:cNvPr id="64515" name="Rectangle 3"/>
          <p:cNvSpPr>
            <a:spLocks noGrp="1" noChangeArrowheads="1"/>
          </p:cNvSpPr>
          <p:nvPr>
            <p:ph type="body" idx="1"/>
          </p:nvPr>
        </p:nvSpPr>
        <p:spPr/>
        <p:txBody>
          <a:bodyPr/>
          <a:lstStyle/>
          <a:p>
            <a:pPr eaLnBrk="1" hangingPunct="1">
              <a:defRPr/>
            </a:pPr>
            <a:endParaRPr lang="en-US" smtClean="0"/>
          </a:p>
        </p:txBody>
      </p:sp>
      <p:pic>
        <p:nvPicPr>
          <p:cNvPr id="14340" name="Picture 5" descr="emma_ci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0"/>
            <a:ext cx="720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it-IT" smtClean="0">
                <a:solidFill>
                  <a:srgbClr val="38F66A"/>
                </a:solidFill>
                <a:latin typeface="Snap ITC" panose="04040A07060A02020202" pitchFamily="82" charset="0"/>
              </a:rPr>
              <a:t>LE SIRENE</a:t>
            </a:r>
          </a:p>
        </p:txBody>
      </p:sp>
      <p:sp>
        <p:nvSpPr>
          <p:cNvPr id="60419" name="Rectangle 3"/>
          <p:cNvSpPr>
            <a:spLocks noGrp="1" noChangeArrowheads="1"/>
          </p:cNvSpPr>
          <p:nvPr>
            <p:ph type="body" idx="1"/>
          </p:nvPr>
        </p:nvSpPr>
        <p:spPr>
          <a:xfrm>
            <a:off x="4960306" y="1690688"/>
            <a:ext cx="6393493" cy="4486275"/>
          </a:xfrm>
        </p:spPr>
        <p:txBody>
          <a:bodyPr>
            <a:normAutofit lnSpcReduction="10000"/>
          </a:bodyPr>
          <a:lstStyle/>
          <a:p>
            <a:pPr marL="0" indent="0">
              <a:buNone/>
            </a:pPr>
            <a:r>
              <a:rPr lang="it-IT" altLang="en-US" dirty="0">
                <a:solidFill>
                  <a:schemeClr val="tx2"/>
                </a:solidFill>
                <a:latin typeface="Blackadder ITC" panose="04020505051007020D02" pitchFamily="82" charset="0"/>
              </a:rPr>
              <a:t>Quando ripresero la navigazione passarono vicino a </a:t>
            </a:r>
            <a:r>
              <a:rPr lang="it-IT" altLang="en-US" dirty="0" smtClean="0">
                <a:solidFill>
                  <a:schemeClr val="tx2"/>
                </a:solidFill>
                <a:latin typeface="Blackadder ITC" panose="04020505051007020D02" pitchFamily="82" charset="0"/>
              </a:rPr>
              <a:t>un’isola </a:t>
            </a:r>
            <a:r>
              <a:rPr lang="it-IT" altLang="en-US" dirty="0">
                <a:solidFill>
                  <a:schemeClr val="tx2"/>
                </a:solidFill>
                <a:latin typeface="Blackadder ITC" panose="04020505051007020D02" pitchFamily="82" charset="0"/>
              </a:rPr>
              <a:t>su cui c’erano delle </a:t>
            </a:r>
            <a:r>
              <a:rPr lang="it-IT" altLang="en-US" dirty="0" smtClean="0">
                <a:solidFill>
                  <a:schemeClr val="tx2"/>
                </a:solidFill>
                <a:latin typeface="Blackadder ITC" panose="04020505051007020D02" pitchFamily="82" charset="0"/>
              </a:rPr>
              <a:t>sirene: </a:t>
            </a:r>
            <a:r>
              <a:rPr lang="it-IT" altLang="en-US" dirty="0">
                <a:solidFill>
                  <a:schemeClr val="tx2"/>
                </a:solidFill>
                <a:latin typeface="Blackadder ITC" panose="04020505051007020D02" pitchFamily="82" charset="0"/>
              </a:rPr>
              <a:t>si </a:t>
            </a:r>
            <a:r>
              <a:rPr lang="it-IT" altLang="en-US" dirty="0" smtClean="0">
                <a:solidFill>
                  <a:schemeClr val="tx2"/>
                </a:solidFill>
                <a:latin typeface="Blackadder ITC" panose="04020505051007020D02" pitchFamily="82" charset="0"/>
              </a:rPr>
              <a:t>pensava </a:t>
            </a:r>
            <a:r>
              <a:rPr lang="it-IT" altLang="en-US" dirty="0">
                <a:solidFill>
                  <a:schemeClr val="tx2"/>
                </a:solidFill>
                <a:latin typeface="Blackadder ITC" panose="04020505051007020D02" pitchFamily="82" charset="0"/>
              </a:rPr>
              <a:t>che il loro canto incantevole </a:t>
            </a:r>
            <a:r>
              <a:rPr lang="it-IT" altLang="en-US" dirty="0" smtClean="0">
                <a:solidFill>
                  <a:schemeClr val="tx2"/>
                </a:solidFill>
                <a:latin typeface="Blackadder ITC" panose="04020505051007020D02" pitchFamily="82" charset="0"/>
              </a:rPr>
              <a:t>fosse in grado di ammaliare chiunque passasse a loro vicino. </a:t>
            </a:r>
            <a:endParaRPr lang="it-IT" altLang="en-US" dirty="0">
              <a:solidFill>
                <a:schemeClr val="tx2"/>
              </a:solidFill>
              <a:latin typeface="Blackadder ITC" panose="04020505051007020D02" pitchFamily="82" charset="0"/>
            </a:endParaRPr>
          </a:p>
          <a:p>
            <a:pPr marL="0" indent="0">
              <a:buNone/>
            </a:pPr>
            <a:r>
              <a:rPr lang="it-IT" altLang="en-US" dirty="0" smtClean="0">
                <a:solidFill>
                  <a:schemeClr val="tx2"/>
                </a:solidFill>
                <a:latin typeface="Blackadder ITC" panose="04020505051007020D02" pitchFamily="82" charset="0"/>
              </a:rPr>
              <a:t>Ulisse voleva  sentire il  loro canto ma, sapendo che poteva morire, pensò di mettere della cera fresca nelle orecchie dei compagni. Poi disse </a:t>
            </a:r>
            <a:r>
              <a:rPr lang="it-IT" altLang="en-US" dirty="0" err="1" smtClean="0">
                <a:solidFill>
                  <a:schemeClr val="tx2"/>
                </a:solidFill>
                <a:latin typeface="Blackadder ITC" panose="04020505051007020D02" pitchFamily="82" charset="0"/>
              </a:rPr>
              <a:t>loro:”</a:t>
            </a:r>
            <a:r>
              <a:rPr lang="it-IT" altLang="en-US" dirty="0" err="1">
                <a:solidFill>
                  <a:schemeClr val="tx2"/>
                </a:solidFill>
                <a:latin typeface="Blackadder ITC" panose="04020505051007020D02" pitchFamily="82" charset="0"/>
              </a:rPr>
              <a:t>Io</a:t>
            </a:r>
            <a:r>
              <a:rPr lang="it-IT" altLang="en-US" dirty="0">
                <a:solidFill>
                  <a:schemeClr val="tx2"/>
                </a:solidFill>
                <a:latin typeface="Blackadder ITC" panose="04020505051007020D02" pitchFamily="82" charset="0"/>
              </a:rPr>
              <a:t> voglio sentire il canto </a:t>
            </a:r>
            <a:r>
              <a:rPr lang="it-IT" altLang="en-US" dirty="0" smtClean="0">
                <a:solidFill>
                  <a:schemeClr val="tx2"/>
                </a:solidFill>
                <a:latin typeface="Blackadder ITC" panose="04020505051007020D02" pitchFamily="82" charset="0"/>
              </a:rPr>
              <a:t>delle sirene, quindi </a:t>
            </a:r>
            <a:r>
              <a:rPr lang="it-IT" altLang="en-US" dirty="0">
                <a:solidFill>
                  <a:schemeClr val="tx2"/>
                </a:solidFill>
                <a:latin typeface="Blackadder ITC" panose="04020505051007020D02" pitchFamily="82" charset="0"/>
              </a:rPr>
              <a:t>mi legherete all’albero </a:t>
            </a:r>
            <a:r>
              <a:rPr lang="it-IT" altLang="en-US" dirty="0" smtClean="0">
                <a:solidFill>
                  <a:schemeClr val="tx2"/>
                </a:solidFill>
                <a:latin typeface="Blackadder ITC" panose="04020505051007020D02" pitchFamily="82" charset="0"/>
              </a:rPr>
              <a:t>maestro». </a:t>
            </a:r>
            <a:endParaRPr lang="it-IT" altLang="en-US" dirty="0">
              <a:solidFill>
                <a:schemeClr val="tx2"/>
              </a:solidFill>
              <a:latin typeface="Blackadder ITC" panose="04020505051007020D02" pitchFamily="82" charset="0"/>
            </a:endParaRPr>
          </a:p>
          <a:p>
            <a:pPr marL="0" indent="0" eaLnBrk="1" hangingPunct="1">
              <a:buNone/>
            </a:pPr>
            <a:r>
              <a:rPr lang="it-IT" altLang="en-US" dirty="0" smtClean="0">
                <a:solidFill>
                  <a:schemeClr val="tx2"/>
                </a:solidFill>
                <a:latin typeface="Blackadder ITC" panose="04020505051007020D02" pitchFamily="82" charset="0"/>
              </a:rPr>
              <a:t> Passando  davanti alle sirene Ulisse supplicava i suoi compagni di lasciarlo libero, ma loro non lo sentivano, così passarono tranquillamente.</a:t>
            </a:r>
          </a:p>
        </p:txBody>
      </p:sp>
      <p:pic>
        <p:nvPicPr>
          <p:cNvPr id="4" name="Picture 31" descr="si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2787">
            <a:off x="438216" y="216344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checkerboard(across)">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500"/>
                                        <p:tgtEl>
                                          <p:spTgt spid="60419">
                                            <p:txEl>
                                              <p:pRg st="0" end="0"/>
                                            </p:txEl>
                                          </p:spTgt>
                                        </p:tgtEl>
                                      </p:cBhvr>
                                    </p:animEffect>
                                    <p:anim calcmode="lin" valueType="num">
                                      <p:cBhvr>
                                        <p:cTn id="13" dur="500" fill="hold"/>
                                        <p:tgtEl>
                                          <p:spTgt spid="60419">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60419">
                                            <p:txEl>
                                              <p:pRg st="1" end="1"/>
                                            </p:txEl>
                                          </p:spTgt>
                                        </p:tgtEl>
                                        <p:attrNameLst>
                                          <p:attrName>style.visibility</p:attrName>
                                        </p:attrNameLst>
                                      </p:cBhvr>
                                      <p:to>
                                        <p:strVal val="visible"/>
                                      </p:to>
                                    </p:set>
                                    <p:animEffect transition="in" filter="fade">
                                      <p:cBhvr>
                                        <p:cTn id="19" dur="500"/>
                                        <p:tgtEl>
                                          <p:spTgt spid="60419">
                                            <p:txEl>
                                              <p:pRg st="1" end="1"/>
                                            </p:txEl>
                                          </p:spTgt>
                                        </p:tgtEl>
                                      </p:cBhvr>
                                    </p:animEffect>
                                    <p:anim calcmode="lin" valueType="num">
                                      <p:cBhvr>
                                        <p:cTn id="20" dur="500" fill="hold"/>
                                        <p:tgtEl>
                                          <p:spTgt spid="60419">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604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60419">
                                            <p:txEl>
                                              <p:pRg st="2" end="2"/>
                                            </p:txEl>
                                          </p:spTgt>
                                        </p:tgtEl>
                                        <p:attrNameLst>
                                          <p:attrName>style.visibility</p:attrName>
                                        </p:attrNameLst>
                                      </p:cBhvr>
                                      <p:to>
                                        <p:strVal val="visible"/>
                                      </p:to>
                                    </p:set>
                                    <p:animEffect transition="in" filter="fade">
                                      <p:cBhvr>
                                        <p:cTn id="26" dur="500"/>
                                        <p:tgtEl>
                                          <p:spTgt spid="60419">
                                            <p:txEl>
                                              <p:pRg st="2" end="2"/>
                                            </p:txEl>
                                          </p:spTgt>
                                        </p:tgtEl>
                                      </p:cBhvr>
                                    </p:animEffect>
                                    <p:anim calcmode="lin" valueType="num">
                                      <p:cBhvr>
                                        <p:cTn id="27" dur="500" fill="hold"/>
                                        <p:tgtEl>
                                          <p:spTgt spid="60419">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604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n-US" smtClean="0"/>
          </a:p>
        </p:txBody>
      </p:sp>
      <p:sp>
        <p:nvSpPr>
          <p:cNvPr id="65539" name="Rectangle 3"/>
          <p:cNvSpPr>
            <a:spLocks noGrp="1" noChangeArrowheads="1"/>
          </p:cNvSpPr>
          <p:nvPr>
            <p:ph type="body" idx="1"/>
          </p:nvPr>
        </p:nvSpPr>
        <p:spPr/>
        <p:txBody>
          <a:bodyPr/>
          <a:lstStyle/>
          <a:p>
            <a:pPr eaLnBrk="1" hangingPunct="1">
              <a:defRPr/>
            </a:pPr>
            <a:endParaRPr lang="en-US" smtClean="0"/>
          </a:p>
        </p:txBody>
      </p:sp>
      <p:pic>
        <p:nvPicPr>
          <p:cNvPr id="16388" name="Picture 5" descr="4kz4l8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18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3000" fill="hold"/>
                                        <p:tgtEl>
                                          <p:spTgt spid="16388"/>
                                        </p:tgtEl>
                                        <p:attrNameLst>
                                          <p:attrName>ppt_w</p:attrName>
                                        </p:attrNameLst>
                                      </p:cBhvr>
                                      <p:tavLst>
                                        <p:tav tm="0">
                                          <p:val>
                                            <p:fltVal val="0"/>
                                          </p:val>
                                        </p:tav>
                                        <p:tav tm="100000">
                                          <p:val>
                                            <p:strVal val="#ppt_w"/>
                                          </p:val>
                                        </p:tav>
                                      </p:tavLst>
                                    </p:anim>
                                    <p:anim calcmode="lin" valueType="num">
                                      <p:cBhvr>
                                        <p:cTn id="8" dur="3000" fill="hold"/>
                                        <p:tgtEl>
                                          <p:spTgt spid="16388"/>
                                        </p:tgtEl>
                                        <p:attrNameLst>
                                          <p:attrName>ppt_h</p:attrName>
                                        </p:attrNameLst>
                                      </p:cBhvr>
                                      <p:tavLst>
                                        <p:tav tm="0">
                                          <p:val>
                                            <p:fltVal val="0"/>
                                          </p:val>
                                        </p:tav>
                                        <p:tav tm="100000">
                                          <p:val>
                                            <p:strVal val="#ppt_h"/>
                                          </p:val>
                                        </p:tav>
                                      </p:tavLst>
                                    </p:anim>
                                    <p:animEffect transition="in" filter="fade">
                                      <p:cBhvr>
                                        <p:cTn id="9" dur="3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it-IT" dirty="0" smtClean="0">
                <a:solidFill>
                  <a:srgbClr val="008000"/>
                </a:solidFill>
                <a:latin typeface="Snap ITC" panose="04040A07060A02020202" pitchFamily="82" charset="0"/>
              </a:rPr>
              <a:t>SCILLA e CARIDDI</a:t>
            </a:r>
          </a:p>
        </p:txBody>
      </p:sp>
      <p:sp>
        <p:nvSpPr>
          <p:cNvPr id="66563" name="Rectangle 3"/>
          <p:cNvSpPr>
            <a:spLocks noGrp="1" noChangeArrowheads="1"/>
          </p:cNvSpPr>
          <p:nvPr>
            <p:ph type="body" idx="1"/>
          </p:nvPr>
        </p:nvSpPr>
        <p:spPr/>
        <p:txBody>
          <a:bodyPr/>
          <a:lstStyle/>
          <a:p>
            <a:pPr eaLnBrk="1" hangingPunct="1"/>
            <a:r>
              <a:rPr lang="it-IT" altLang="en-US" dirty="0" smtClean="0">
                <a:solidFill>
                  <a:schemeClr val="tx2"/>
                </a:solidFill>
                <a:latin typeface="Blackadder ITC" panose="04020505051007020D02" pitchFamily="82" charset="0"/>
              </a:rPr>
              <a:t>Scilla e Cariddi  erano dei mostri marini  ai quali però Ulisse riuscì a sfuggire. </a:t>
            </a:r>
          </a:p>
          <a:p>
            <a:pPr eaLnBrk="1" hangingPunct="1"/>
            <a:r>
              <a:rPr lang="it-IT" altLang="en-US" dirty="0" smtClean="0">
                <a:solidFill>
                  <a:schemeClr val="tx2"/>
                </a:solidFill>
                <a:latin typeface="Blackadder ITC" panose="04020505051007020D02" pitchFamily="82" charset="0"/>
              </a:rPr>
              <a:t>Scilla era viola e aveva sei teste.</a:t>
            </a:r>
          </a:p>
          <a:p>
            <a:pPr eaLnBrk="1" hangingPunct="1"/>
            <a:r>
              <a:rPr lang="it-IT" altLang="en-US" dirty="0" smtClean="0">
                <a:solidFill>
                  <a:schemeClr val="tx2"/>
                </a:solidFill>
                <a:latin typeface="Blackadder ITC" panose="04020505051007020D02" pitchFamily="82" charset="0"/>
              </a:rPr>
              <a:t>Cariddi invece era un </a:t>
            </a:r>
            <a:r>
              <a:rPr lang="it-IT" altLang="en-US" dirty="0" err="1" smtClean="0">
                <a:solidFill>
                  <a:schemeClr val="tx2"/>
                </a:solidFill>
                <a:latin typeface="Blackadder ITC" panose="04020505051007020D02" pitchFamily="82" charset="0"/>
              </a:rPr>
              <a:t>pò</a:t>
            </a:r>
            <a:r>
              <a:rPr lang="it-IT" altLang="en-US" dirty="0" smtClean="0">
                <a:solidFill>
                  <a:schemeClr val="tx2"/>
                </a:solidFill>
                <a:latin typeface="Blackadder ITC" panose="04020505051007020D02" pitchFamily="82" charset="0"/>
              </a:rPr>
              <a:t> meno pericoloso, ma non certo positivo, infatti risucchiava le navi che passavano di lì e di notte le risputava con i marinai morti. </a:t>
            </a:r>
          </a:p>
          <a:p>
            <a:pPr eaLnBrk="1" hangingPunct="1"/>
            <a:r>
              <a:rPr lang="it-IT" altLang="en-US" dirty="0" smtClean="0">
                <a:solidFill>
                  <a:schemeClr val="tx2"/>
                </a:solidFill>
                <a:latin typeface="Blackadder ITC" panose="04020505051007020D02" pitchFamily="82" charset="0"/>
              </a:rPr>
              <a:t>Nessuno era mai riuscito a scamparvi.</a:t>
            </a:r>
          </a:p>
        </p:txBody>
      </p:sp>
      <p:pic>
        <p:nvPicPr>
          <p:cNvPr id="4" name="Picture 5" descr="leviat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34829">
            <a:off x="6817616" y="3690141"/>
            <a:ext cx="3986212"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horizontal)">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 calcmode="lin" valueType="num">
                                      <p:cBhvr>
                                        <p:cTn id="12" dur="3000" fill="hold"/>
                                        <p:tgtEl>
                                          <p:spTgt spid="66563">
                                            <p:txEl>
                                              <p:pRg st="0" end="0"/>
                                            </p:txEl>
                                          </p:spTgt>
                                        </p:tgtEl>
                                        <p:attrNameLst>
                                          <p:attrName>ppt_w</p:attrName>
                                        </p:attrNameLst>
                                      </p:cBhvr>
                                      <p:tavLst>
                                        <p:tav tm="0">
                                          <p:val>
                                            <p:strVal val="#ppt_w*0.70"/>
                                          </p:val>
                                        </p:tav>
                                        <p:tav tm="100000">
                                          <p:val>
                                            <p:strVal val="#ppt_w"/>
                                          </p:val>
                                        </p:tav>
                                      </p:tavLst>
                                    </p:anim>
                                    <p:anim calcmode="lin" valueType="num">
                                      <p:cBhvr>
                                        <p:cTn id="13" dur="3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14" dur="3000"/>
                                        <p:tgtEl>
                                          <p:spTgt spid="665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 calcmode="lin" valueType="num">
                                      <p:cBhvr>
                                        <p:cTn id="19" dur="3000" fill="hold"/>
                                        <p:tgtEl>
                                          <p:spTgt spid="66563">
                                            <p:txEl>
                                              <p:pRg st="1" end="1"/>
                                            </p:txEl>
                                          </p:spTgt>
                                        </p:tgtEl>
                                        <p:attrNameLst>
                                          <p:attrName>ppt_w</p:attrName>
                                        </p:attrNameLst>
                                      </p:cBhvr>
                                      <p:tavLst>
                                        <p:tav tm="0">
                                          <p:val>
                                            <p:strVal val="#ppt_w*0.70"/>
                                          </p:val>
                                        </p:tav>
                                        <p:tav tm="100000">
                                          <p:val>
                                            <p:strVal val="#ppt_w"/>
                                          </p:val>
                                        </p:tav>
                                      </p:tavLst>
                                    </p:anim>
                                    <p:anim calcmode="lin" valueType="num">
                                      <p:cBhvr>
                                        <p:cTn id="20" dur="3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21" dur="3000"/>
                                        <p:tgtEl>
                                          <p:spTgt spid="6656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6563">
                                            <p:txEl>
                                              <p:pRg st="2" end="2"/>
                                            </p:txEl>
                                          </p:spTgt>
                                        </p:tgtEl>
                                        <p:attrNameLst>
                                          <p:attrName>style.visibility</p:attrName>
                                        </p:attrNameLst>
                                      </p:cBhvr>
                                      <p:to>
                                        <p:strVal val="visible"/>
                                      </p:to>
                                    </p:set>
                                    <p:anim calcmode="lin" valueType="num">
                                      <p:cBhvr>
                                        <p:cTn id="26" dur="3000" fill="hold"/>
                                        <p:tgtEl>
                                          <p:spTgt spid="66563">
                                            <p:txEl>
                                              <p:pRg st="2" end="2"/>
                                            </p:txEl>
                                          </p:spTgt>
                                        </p:tgtEl>
                                        <p:attrNameLst>
                                          <p:attrName>ppt_w</p:attrName>
                                        </p:attrNameLst>
                                      </p:cBhvr>
                                      <p:tavLst>
                                        <p:tav tm="0">
                                          <p:val>
                                            <p:strVal val="#ppt_w*0.70"/>
                                          </p:val>
                                        </p:tav>
                                        <p:tav tm="100000">
                                          <p:val>
                                            <p:strVal val="#ppt_w"/>
                                          </p:val>
                                        </p:tav>
                                      </p:tavLst>
                                    </p:anim>
                                    <p:anim calcmode="lin" valueType="num">
                                      <p:cBhvr>
                                        <p:cTn id="27" dur="3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28" dur="3000"/>
                                        <p:tgtEl>
                                          <p:spTgt spid="6656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6563">
                                            <p:txEl>
                                              <p:pRg st="3" end="3"/>
                                            </p:txEl>
                                          </p:spTgt>
                                        </p:tgtEl>
                                        <p:attrNameLst>
                                          <p:attrName>style.visibility</p:attrName>
                                        </p:attrNameLst>
                                      </p:cBhvr>
                                      <p:to>
                                        <p:strVal val="visible"/>
                                      </p:to>
                                    </p:set>
                                    <p:anim calcmode="lin" valueType="num">
                                      <p:cBhvr>
                                        <p:cTn id="33" dur="3000" fill="hold"/>
                                        <p:tgtEl>
                                          <p:spTgt spid="66563">
                                            <p:txEl>
                                              <p:pRg st="3" end="3"/>
                                            </p:txEl>
                                          </p:spTgt>
                                        </p:tgtEl>
                                        <p:attrNameLst>
                                          <p:attrName>ppt_w</p:attrName>
                                        </p:attrNameLst>
                                      </p:cBhvr>
                                      <p:tavLst>
                                        <p:tav tm="0">
                                          <p:val>
                                            <p:strVal val="#ppt_w*0.70"/>
                                          </p:val>
                                        </p:tav>
                                        <p:tav tm="100000">
                                          <p:val>
                                            <p:strVal val="#ppt_w"/>
                                          </p:val>
                                        </p:tav>
                                      </p:tavLst>
                                    </p:anim>
                                    <p:anim calcmode="lin" valueType="num">
                                      <p:cBhvr>
                                        <p:cTn id="34" dur="3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35" dur="3000"/>
                                        <p:tgtEl>
                                          <p:spTgt spid="6656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1"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2"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3"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sp>
        <p:nvSpPr>
          <p:cNvPr id="67587" name="Rectangle 3"/>
          <p:cNvSpPr>
            <a:spLocks noGrp="1" noChangeArrowheads="1"/>
          </p:cNvSpPr>
          <p:nvPr>
            <p:ph type="body" idx="1"/>
          </p:nvPr>
        </p:nvSpPr>
        <p:spPr/>
        <p:txBody>
          <a:bodyPr/>
          <a:lstStyle/>
          <a:p>
            <a:pPr eaLnBrk="1" hangingPunct="1">
              <a:defRPr/>
            </a:pPr>
            <a:endParaRPr lang="en-US" smtClean="0"/>
          </a:p>
        </p:txBody>
      </p:sp>
      <p:pic>
        <p:nvPicPr>
          <p:cNvPr id="18440" name="Picture 8" descr="kz-KjtI0o7G4qKJ6EnSVurTxvkurlFlYEgvGGLmjToztrsqe12Ses_76EcJyS2dGZwlj6Dc39veBG_X98y3Imzwdk4qDCCJZ6jykD0AXhQ1O4eakKLPl1DAGg2L1rDl0o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46038"/>
            <a:ext cx="8585200" cy="668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arn(inHorizontal)">
                                      <p:cBhvr>
                                        <p:cTn id="7" dur="3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descr="del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91" y="3978046"/>
            <a:ext cx="3390379" cy="2542784"/>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349685" y="1630444"/>
            <a:ext cx="7449852" cy="3981216"/>
          </a:xfrm>
        </p:spPr>
        <p:txBody>
          <a:bodyPr>
            <a:normAutofit/>
          </a:bodyPr>
          <a:lstStyle/>
          <a:p>
            <a:r>
              <a:rPr lang="en-US" altLang="en-US" dirty="0" err="1">
                <a:solidFill>
                  <a:schemeClr val="tx2"/>
                </a:solidFill>
                <a:latin typeface="Blackadder ITC" panose="04020505051007020D02" pitchFamily="82" charset="0"/>
              </a:rPr>
              <a:t>Ulisse</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appena</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arrivò</a:t>
            </a:r>
            <a:r>
              <a:rPr lang="en-US" altLang="en-US" dirty="0">
                <a:solidFill>
                  <a:schemeClr val="tx2"/>
                </a:solidFill>
                <a:latin typeface="Blackadder ITC" panose="04020505051007020D02" pitchFamily="82" charset="0"/>
              </a:rPr>
              <a:t> a casa </a:t>
            </a:r>
            <a:r>
              <a:rPr lang="en-US" altLang="en-US" dirty="0" err="1">
                <a:solidFill>
                  <a:schemeClr val="tx2"/>
                </a:solidFill>
                <a:latin typeface="Blackadder ITC" panose="04020505051007020D02" pitchFamily="82" charset="0"/>
              </a:rPr>
              <a:t>si</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addormentò</a:t>
            </a:r>
            <a:r>
              <a:rPr lang="en-US" altLang="en-US" dirty="0">
                <a:solidFill>
                  <a:schemeClr val="tx2"/>
                </a:solidFill>
                <a:latin typeface="Blackadder ITC" panose="04020505051007020D02" pitchFamily="82" charset="0"/>
              </a:rPr>
              <a:t> sotto </a:t>
            </a:r>
            <a:r>
              <a:rPr lang="en-US" altLang="en-US" dirty="0" err="1">
                <a:solidFill>
                  <a:schemeClr val="tx2"/>
                </a:solidFill>
                <a:latin typeface="Blackadder ITC" panose="04020505051007020D02" pitchFamily="82" charset="0"/>
              </a:rPr>
              <a:t>all’albero</a:t>
            </a:r>
            <a:r>
              <a:rPr lang="en-US" altLang="en-US" dirty="0">
                <a:solidFill>
                  <a:schemeClr val="tx2"/>
                </a:solidFill>
                <a:latin typeface="Blackadder ITC" panose="04020505051007020D02" pitchFamily="82" charset="0"/>
              </a:rPr>
              <a:t> del </a:t>
            </a:r>
            <a:r>
              <a:rPr lang="en-US" altLang="en-US" dirty="0" err="1" smtClean="0">
                <a:solidFill>
                  <a:schemeClr val="tx2"/>
                </a:solidFill>
                <a:latin typeface="Blackadder ITC" panose="04020505051007020D02" pitchFamily="82" charset="0"/>
              </a:rPr>
              <a:t>porto</a:t>
            </a:r>
            <a:r>
              <a:rPr lang="en-US" altLang="en-US" dirty="0" smtClean="0">
                <a:solidFill>
                  <a:schemeClr val="tx2"/>
                </a:solidFill>
                <a:latin typeface="Blackadder ITC" panose="04020505051007020D02" pitchFamily="82" charset="0"/>
              </a:rPr>
              <a:t>: era </a:t>
            </a:r>
            <a:r>
              <a:rPr lang="en-US" altLang="en-US" dirty="0" err="1">
                <a:solidFill>
                  <a:schemeClr val="tx2"/>
                </a:solidFill>
                <a:latin typeface="Blackadder ITC" panose="04020505051007020D02" pitchFamily="82" charset="0"/>
              </a:rPr>
              <a:t>stato</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addormentato</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dalla</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Dea</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Atena</a:t>
            </a:r>
            <a:r>
              <a:rPr lang="en-US" altLang="en-US" dirty="0">
                <a:solidFill>
                  <a:schemeClr val="tx2"/>
                </a:solidFill>
                <a:latin typeface="Blackadder ITC" panose="04020505051007020D02" pitchFamily="82" charset="0"/>
              </a:rPr>
              <a:t>. Prima di </a:t>
            </a:r>
            <a:r>
              <a:rPr lang="en-US" altLang="en-US" dirty="0" err="1">
                <a:solidFill>
                  <a:schemeClr val="tx2"/>
                </a:solidFill>
                <a:latin typeface="Blackadder ITC" panose="04020505051007020D02" pitchFamily="82" charset="0"/>
              </a:rPr>
              <a:t>farsi</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riconoscere</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si</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travestì</a:t>
            </a:r>
            <a:r>
              <a:rPr lang="en-US" altLang="en-US" dirty="0">
                <a:solidFill>
                  <a:schemeClr val="tx2"/>
                </a:solidFill>
                <a:latin typeface="Blackadder ITC" panose="04020505051007020D02" pitchFamily="82" charset="0"/>
              </a:rPr>
              <a:t> da </a:t>
            </a:r>
            <a:r>
              <a:rPr lang="en-US" altLang="en-US" dirty="0" err="1">
                <a:solidFill>
                  <a:schemeClr val="tx2"/>
                </a:solidFill>
                <a:latin typeface="Blackadder ITC" panose="04020505051007020D02" pitchFamily="82" charset="0"/>
              </a:rPr>
              <a:t>mendicante</a:t>
            </a:r>
            <a:r>
              <a:rPr lang="en-US" altLang="en-US" dirty="0">
                <a:solidFill>
                  <a:schemeClr val="tx2"/>
                </a:solidFill>
                <a:latin typeface="Blackadder ITC" panose="04020505051007020D02" pitchFamily="82" charset="0"/>
              </a:rPr>
              <a:t> per </a:t>
            </a:r>
            <a:r>
              <a:rPr lang="en-US" altLang="en-US" dirty="0" err="1">
                <a:solidFill>
                  <a:schemeClr val="tx2"/>
                </a:solidFill>
                <a:latin typeface="Blackadder ITC" panose="04020505051007020D02" pitchFamily="82" charset="0"/>
              </a:rPr>
              <a:t>esaminare</a:t>
            </a:r>
            <a:r>
              <a:rPr lang="en-US" altLang="en-US" dirty="0">
                <a:solidFill>
                  <a:schemeClr val="tx2"/>
                </a:solidFill>
                <a:latin typeface="Blackadder ITC" panose="04020505051007020D02" pitchFamily="82" charset="0"/>
              </a:rPr>
              <a:t> la zona </a:t>
            </a:r>
            <a:r>
              <a:rPr lang="en-US" altLang="en-US" dirty="0" err="1">
                <a:solidFill>
                  <a:schemeClr val="tx2"/>
                </a:solidFill>
                <a:latin typeface="Blackadder ITC" panose="04020505051007020D02" pitchFamily="82" charset="0"/>
              </a:rPr>
              <a:t>intorno</a:t>
            </a:r>
            <a:r>
              <a:rPr lang="en-US" altLang="en-US" dirty="0">
                <a:solidFill>
                  <a:schemeClr val="tx2"/>
                </a:solidFill>
                <a:latin typeface="Blackadder ITC" panose="04020505051007020D02" pitchFamily="82" charset="0"/>
              </a:rPr>
              <a:t>.</a:t>
            </a:r>
          </a:p>
          <a:p>
            <a:r>
              <a:rPr lang="en-US" altLang="en-US" dirty="0">
                <a:solidFill>
                  <a:schemeClr val="tx2"/>
                </a:solidFill>
                <a:latin typeface="Blackadder ITC" panose="04020505051007020D02" pitchFamily="82" charset="0"/>
              </a:rPr>
              <a:t>Si </a:t>
            </a:r>
            <a:r>
              <a:rPr lang="en-US" altLang="en-US" dirty="0" err="1">
                <a:solidFill>
                  <a:schemeClr val="tx2"/>
                </a:solidFill>
                <a:latin typeface="Blackadder ITC" panose="04020505051007020D02" pitchFamily="82" charset="0"/>
              </a:rPr>
              <a:t>recò</a:t>
            </a:r>
            <a:r>
              <a:rPr lang="en-US" altLang="en-US" dirty="0">
                <a:solidFill>
                  <a:schemeClr val="tx2"/>
                </a:solidFill>
                <a:latin typeface="Blackadder ITC" panose="04020505051007020D02" pitchFamily="82" charset="0"/>
              </a:rPr>
              <a:t> da un </a:t>
            </a:r>
            <a:r>
              <a:rPr lang="en-US" altLang="en-US" dirty="0" err="1">
                <a:solidFill>
                  <a:schemeClr val="tx2"/>
                </a:solidFill>
                <a:latin typeface="Blackadder ITC" panose="04020505051007020D02" pitchFamily="82" charset="0"/>
              </a:rPr>
              <a:t>suo</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amico</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che</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allevava</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porci</a:t>
            </a:r>
            <a:r>
              <a:rPr lang="en-US" altLang="en-US" dirty="0">
                <a:solidFill>
                  <a:schemeClr val="tx2"/>
                </a:solidFill>
                <a:latin typeface="Blackadder ITC" panose="04020505051007020D02" pitchFamily="82" charset="0"/>
              </a:rPr>
              <a:t> e </a:t>
            </a:r>
            <a:r>
              <a:rPr lang="en-US" altLang="en-US" dirty="0" err="1">
                <a:solidFill>
                  <a:schemeClr val="tx2"/>
                </a:solidFill>
                <a:latin typeface="Blackadder ITC" panose="04020505051007020D02" pitchFamily="82" charset="0"/>
              </a:rPr>
              <a:t>che</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gli</a:t>
            </a:r>
            <a:r>
              <a:rPr lang="en-US" altLang="en-US" dirty="0">
                <a:solidFill>
                  <a:schemeClr val="tx2"/>
                </a:solidFill>
                <a:latin typeface="Blackadder ITC" panose="04020505051007020D02" pitchFamily="82" charset="0"/>
              </a:rPr>
              <a:t> era </a:t>
            </a:r>
            <a:r>
              <a:rPr lang="en-US" altLang="en-US" dirty="0" err="1">
                <a:solidFill>
                  <a:schemeClr val="tx2"/>
                </a:solidFill>
                <a:latin typeface="Blackadder ITC" panose="04020505051007020D02" pitchFamily="82" charset="0"/>
              </a:rPr>
              <a:t>rimasto</a:t>
            </a:r>
            <a:r>
              <a:rPr lang="en-US" altLang="en-US" dirty="0">
                <a:solidFill>
                  <a:schemeClr val="tx2"/>
                </a:solidFill>
                <a:latin typeface="Blackadder ITC" panose="04020505051007020D02" pitchFamily="82" charset="0"/>
              </a:rPr>
              <a:t> </a:t>
            </a:r>
            <a:r>
              <a:rPr lang="en-US" altLang="en-US" dirty="0" err="1">
                <a:solidFill>
                  <a:schemeClr val="tx2"/>
                </a:solidFill>
                <a:latin typeface="Blackadder ITC" panose="04020505051007020D02" pitchFamily="82" charset="0"/>
              </a:rPr>
              <a:t>fedele</a:t>
            </a:r>
            <a:r>
              <a:rPr lang="en-US" altLang="en-US" dirty="0">
                <a:solidFill>
                  <a:schemeClr val="tx2"/>
                </a:solidFill>
                <a:latin typeface="Blackadder ITC" panose="04020505051007020D02" pitchFamily="82" charset="0"/>
              </a:rPr>
              <a:t>. </a:t>
            </a:r>
          </a:p>
        </p:txBody>
      </p:sp>
      <p:sp>
        <p:nvSpPr>
          <p:cNvPr id="5" name="Rectangle 2"/>
          <p:cNvSpPr>
            <a:spLocks noGrp="1" noChangeArrowheads="1"/>
          </p:cNvSpPr>
          <p:nvPr>
            <p:ph type="title"/>
          </p:nvPr>
        </p:nvSpPr>
        <p:spPr>
          <a:xfrm>
            <a:off x="2541736" y="365125"/>
            <a:ext cx="10515600" cy="1325563"/>
          </a:xfrm>
          <a:noFill/>
        </p:spPr>
        <p:txBody>
          <a:bodyPr/>
          <a:lstStyle/>
          <a:p>
            <a:r>
              <a:rPr lang="it-IT" altLang="en-US" dirty="0" smtClean="0">
                <a:solidFill>
                  <a:srgbClr val="CCFFCC"/>
                </a:solidFill>
                <a:effectLst/>
                <a:latin typeface="Snap ITC" panose="04040A07060A02020202" pitchFamily="82" charset="0"/>
              </a:rPr>
              <a:t>IL RITORNO A ITACA</a:t>
            </a:r>
          </a:p>
        </p:txBody>
      </p:sp>
      <p:pic>
        <p:nvPicPr>
          <p:cNvPr id="6" name="Picture 5" descr="argo.jpg (18741 by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9110">
            <a:off x="8185136" y="2201319"/>
            <a:ext cx="2900363" cy="406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3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iterate type="lt">
                                    <p:tmPct val="10000"/>
                                  </p:iterate>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1000"/>
                                        <p:tgtEl>
                                          <p:spTgt spid="10243">
                                            <p:txEl>
                                              <p:pRg st="0" end="0"/>
                                            </p:txEl>
                                          </p:spTgt>
                                        </p:tgtEl>
                                      </p:cBhvr>
                                    </p:animEffect>
                                    <p:anim calcmode="lin" valueType="num">
                                      <p:cBhvr>
                                        <p:cTn id="1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iterate type="lt">
                                    <p:tmPct val="10000"/>
                                  </p:iterate>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fade">
                                      <p:cBhvr>
                                        <p:cTn id="19" dur="1000"/>
                                        <p:tgtEl>
                                          <p:spTgt spid="10243">
                                            <p:txEl>
                                              <p:pRg st="1" end="1"/>
                                            </p:txEl>
                                          </p:spTgt>
                                        </p:tgtEl>
                                      </p:cBhvr>
                                    </p:animEffect>
                                    <p:anim calcmode="lin" valueType="num">
                                      <p:cBhvr>
                                        <p:cTn id="20"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fade">
                                      <p:cBhvr>
                                        <p:cTn id="3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9" name="Picture 5" descr="tro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68" y="2596019"/>
            <a:ext cx="4830871" cy="3623153"/>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body" idx="1"/>
          </p:nvPr>
        </p:nvSpPr>
        <p:spPr>
          <a:xfrm>
            <a:off x="750518" y="811017"/>
            <a:ext cx="10515600" cy="4351338"/>
          </a:xfrm>
        </p:spPr>
        <p:txBody>
          <a:bodyPr/>
          <a:lstStyle/>
          <a:p>
            <a:r>
              <a:rPr lang="it-IT" altLang="en-US" sz="2400" dirty="0">
                <a:solidFill>
                  <a:srgbClr val="00FFFF"/>
                </a:solidFill>
                <a:latin typeface="Forte" panose="03060902040502070203" pitchFamily="66" charset="0"/>
              </a:rPr>
              <a:t> </a:t>
            </a:r>
            <a:r>
              <a:rPr lang="it-IT" altLang="en-US" dirty="0">
                <a:solidFill>
                  <a:schemeClr val="tx2"/>
                </a:solidFill>
                <a:latin typeface="Blackadder ITC" panose="04020505051007020D02" pitchFamily="82" charset="0"/>
              </a:rPr>
              <a:t>Non aveva ancora visto una cosa che l’avrebbe sorpreso e fatto arrabbiare. L’allevatore di porci lo portò alla reggia in cui vivevano i Proci: persone prepotenti che volevano prendere il posto di Ulisse. Sua moglie </a:t>
            </a:r>
            <a:r>
              <a:rPr lang="it-IT" altLang="en-US" dirty="0" smtClean="0">
                <a:solidFill>
                  <a:schemeClr val="tx2"/>
                </a:solidFill>
                <a:latin typeface="Blackadder ITC" panose="04020505051007020D02" pitchFamily="82" charset="0"/>
              </a:rPr>
              <a:t>Penelope aveva </a:t>
            </a:r>
            <a:r>
              <a:rPr lang="it-IT" altLang="en-US" dirty="0">
                <a:solidFill>
                  <a:schemeClr val="tx2"/>
                </a:solidFill>
                <a:latin typeface="Blackadder ITC" panose="04020505051007020D02" pitchFamily="82" charset="0"/>
              </a:rPr>
              <a:t>organizzato una gara con l’arco di </a:t>
            </a:r>
            <a:r>
              <a:rPr lang="it-IT" altLang="en-US" dirty="0" smtClean="0">
                <a:solidFill>
                  <a:schemeClr val="tx2"/>
                </a:solidFill>
                <a:latin typeface="Blackadder ITC" panose="04020505051007020D02" pitchFamily="82" charset="0"/>
              </a:rPr>
              <a:t>Ulisse: </a:t>
            </a:r>
            <a:r>
              <a:rPr lang="it-IT" altLang="en-US" dirty="0">
                <a:solidFill>
                  <a:schemeClr val="tx2"/>
                </a:solidFill>
                <a:latin typeface="Blackadder ITC" panose="04020505051007020D02" pitchFamily="82" charset="0"/>
              </a:rPr>
              <a:t>chi riusciva a infilare la freccia in dodici anelli l’avrebbe sposata.</a:t>
            </a:r>
          </a:p>
        </p:txBody>
      </p:sp>
    </p:spTree>
    <p:extLst>
      <p:ext uri="{BB962C8B-B14F-4D97-AF65-F5344CB8AC3E}">
        <p14:creationId xmlns:p14="http://schemas.microsoft.com/office/powerpoint/2010/main" val="355817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childTnLst>
                                </p:cTn>
                              </p:par>
                              <p:par>
                                <p:cTn id="9" presetID="23" presetClass="exit" presetSubtype="32" fill="hold" grpId="1" nodeType="withEffect">
                                  <p:stCondLst>
                                    <p:cond delay="0"/>
                                  </p:stCondLst>
                                  <p:childTnLst>
                                    <p:anim calcmode="lin" valueType="num">
                                      <p:cBhvr>
                                        <p:cTn id="10" dur="500" fill="hold"/>
                                        <p:tgtEl>
                                          <p:spTgt spid="11267">
                                            <p:txEl>
                                              <p:pRg st="0" end="0"/>
                                            </p:txEl>
                                          </p:spTgt>
                                        </p:tgtEl>
                                        <p:attrNameLst>
                                          <p:attrName>ppt_w</p:attrName>
                                        </p:attrNameLst>
                                      </p:cBhvr>
                                      <p:tavLst>
                                        <p:tav tm="0">
                                          <p:val>
                                            <p:strVal val="ppt_w"/>
                                          </p:val>
                                        </p:tav>
                                        <p:tav tm="100000">
                                          <p:val>
                                            <p:fltVal val="0"/>
                                          </p:val>
                                        </p:tav>
                                      </p:tavLst>
                                    </p:anim>
                                    <p:anim calcmode="lin" valueType="num">
                                      <p:cBhvr>
                                        <p:cTn id="11" dur="500" fill="hold"/>
                                        <p:tgtEl>
                                          <p:spTgt spid="11267">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11267">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arn(inVertical)">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7"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23" name="Picture 11" descr="ionian_ithaca_archae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849" y="3018771"/>
            <a:ext cx="5002060" cy="3751545"/>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noChangeArrowheads="1"/>
          </p:cNvSpPr>
          <p:nvPr>
            <p:ph type="body" idx="1"/>
          </p:nvPr>
        </p:nvSpPr>
        <p:spPr>
          <a:xfrm>
            <a:off x="825674" y="735861"/>
            <a:ext cx="10515600" cy="4351338"/>
          </a:xfrm>
        </p:spPr>
        <p:txBody>
          <a:bodyPr/>
          <a:lstStyle/>
          <a:p>
            <a:r>
              <a:rPr lang="it-IT" altLang="en-US" dirty="0">
                <a:solidFill>
                  <a:schemeClr val="tx2"/>
                </a:solidFill>
                <a:latin typeface="Blackadder ITC" panose="04020505051007020D02" pitchFamily="82" charset="0"/>
              </a:rPr>
              <a:t>Ulisse ancora travestito da mendicante guardava la gara.</a:t>
            </a:r>
          </a:p>
          <a:p>
            <a:r>
              <a:rPr lang="it-IT" altLang="en-US" dirty="0">
                <a:solidFill>
                  <a:schemeClr val="tx2"/>
                </a:solidFill>
                <a:latin typeface="Blackadder ITC" panose="04020505051007020D02" pitchFamily="82" charset="0"/>
              </a:rPr>
              <a:t>Dopo che tutti avevano provato senza successo ci provò lui, la freccia entrò in tutti i dodici anelli e tutti si spaventarono, allora Ulisse si tolse le vesti e fece </a:t>
            </a:r>
            <a:r>
              <a:rPr lang="it-IT" altLang="en-US" dirty="0" smtClean="0">
                <a:solidFill>
                  <a:schemeClr val="tx2"/>
                </a:solidFill>
                <a:latin typeface="Blackadder ITC" panose="04020505051007020D02" pitchFamily="82" charset="0"/>
              </a:rPr>
              <a:t>scappare </a:t>
            </a:r>
            <a:r>
              <a:rPr lang="it-IT" altLang="en-US" dirty="0">
                <a:solidFill>
                  <a:schemeClr val="tx2"/>
                </a:solidFill>
                <a:latin typeface="Blackadder ITC" panose="04020505051007020D02" pitchFamily="82" charset="0"/>
              </a:rPr>
              <a:t>i Proci.</a:t>
            </a:r>
          </a:p>
          <a:p>
            <a:r>
              <a:rPr lang="it-IT" altLang="en-US" dirty="0">
                <a:solidFill>
                  <a:schemeClr val="tx2"/>
                </a:solidFill>
                <a:latin typeface="Blackadder ITC" panose="04020505051007020D02" pitchFamily="82" charset="0"/>
              </a:rPr>
              <a:t> Ulisse e la moglie si riabbracciarono piangendo e vissero felici e contenti.</a:t>
            </a:r>
          </a:p>
          <a:p>
            <a:endParaRPr lang="it-IT" altLang="en-US" dirty="0">
              <a:solidFill>
                <a:schemeClr val="tx2"/>
              </a:solidFill>
              <a:latin typeface="Blackadder ITC" panose="04020505051007020D02" pitchFamily="82" charset="0"/>
            </a:endParaRPr>
          </a:p>
          <a:p>
            <a:endParaRPr lang="it-IT" altLang="en-US" dirty="0">
              <a:solidFill>
                <a:schemeClr val="tx2"/>
              </a:solidFill>
              <a:latin typeface="Blackadder ITC" panose="04020505051007020D02" pitchFamily="82" charset="0"/>
            </a:endParaRPr>
          </a:p>
        </p:txBody>
      </p:sp>
      <p:sp>
        <p:nvSpPr>
          <p:cNvPr id="13317" name="AutoShape 5" descr="Z"/>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9" name="AutoShape 7" descr="Z"/>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1" name="AutoShape 9" descr="Z"/>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3630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barn(inVertical)">
                                      <p:cBhvr>
                                        <p:cTn id="22"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altLang="en-US">
                <a:solidFill>
                  <a:srgbClr val="FF6600"/>
                </a:solidFill>
                <a:latin typeface="Blackadder ITC" panose="04020505051007020D02" pitchFamily="82" charset="0"/>
              </a:rPr>
              <a:t>La cartina del viaggio di Ulisse</a:t>
            </a:r>
          </a:p>
        </p:txBody>
      </p:sp>
      <p:sp>
        <p:nvSpPr>
          <p:cNvPr id="3075" name="Rectangle 3"/>
          <p:cNvSpPr>
            <a:spLocks noGrp="1" noChangeArrowheads="1"/>
          </p:cNvSpPr>
          <p:nvPr>
            <p:ph type="body" idx="1"/>
          </p:nvPr>
        </p:nvSpPr>
        <p:spPr/>
        <p:txBody>
          <a:bodyPr/>
          <a:lstStyle/>
          <a:p>
            <a:endParaRPr lang="en-US" altLang="en-US"/>
          </a:p>
        </p:txBody>
      </p:sp>
      <p:pic>
        <p:nvPicPr>
          <p:cNvPr id="3077" name="Picture 5" descr="map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1412875"/>
            <a:ext cx="8988425"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6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endParaRPr lang="en-US" altLang="en-US" smtClean="0">
              <a:effectLst/>
            </a:endParaRPr>
          </a:p>
        </p:txBody>
      </p:sp>
      <p:sp>
        <p:nvSpPr>
          <p:cNvPr id="22531" name="Rectangle 3"/>
          <p:cNvSpPr>
            <a:spLocks noGrp="1" noChangeArrowheads="1"/>
          </p:cNvSpPr>
          <p:nvPr>
            <p:ph type="body" idx="1"/>
          </p:nvPr>
        </p:nvSpPr>
        <p:spPr>
          <a:noFill/>
        </p:spPr>
        <p:txBody>
          <a:bodyPr/>
          <a:lstStyle/>
          <a:p>
            <a:endParaRPr lang="en-US" altLang="en-US" smtClean="0">
              <a:effectLst/>
            </a:endParaRPr>
          </a:p>
        </p:txBody>
      </p:sp>
      <p:pic>
        <p:nvPicPr>
          <p:cNvPr id="22533" name="Picture 5" descr="pen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4479925" cy="6983413"/>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4" y="908051"/>
            <a:ext cx="4897437"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animEffect transition="in" filter="fade">
                                      <p:cBhvr>
                                        <p:cTn id="9" dur="500"/>
                                        <p:tgtEl>
                                          <p:spTgt spid="225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2535"/>
                                        </p:tgtEl>
                                        <p:attrNameLst>
                                          <p:attrName>style.visibility</p:attrName>
                                        </p:attrNameLst>
                                      </p:cBhvr>
                                      <p:to>
                                        <p:strVal val="visible"/>
                                      </p:to>
                                    </p:set>
                                    <p:animEffect transition="in" filter="blinds(horizontal)">
                                      <p:cBhvr>
                                        <p:cTn id="14"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212910" y="365125"/>
            <a:ext cx="5140890" cy="1325563"/>
          </a:xfrm>
        </p:spPr>
        <p:txBody>
          <a:bodyPr/>
          <a:lstStyle/>
          <a:p>
            <a:pPr algn="r" eaLnBrk="1" hangingPunct="1"/>
            <a:r>
              <a:rPr lang="it-IT" altLang="en-US" dirty="0" smtClean="0">
                <a:solidFill>
                  <a:srgbClr val="C207FD"/>
                </a:solidFill>
                <a:latin typeface="Snap ITC" panose="04040A07060A02020202" pitchFamily="82" charset="0"/>
              </a:rPr>
              <a:t>CHI ERA ULISSE?</a:t>
            </a:r>
          </a:p>
        </p:txBody>
      </p:sp>
      <p:sp>
        <p:nvSpPr>
          <p:cNvPr id="56323" name="Rectangle 3"/>
          <p:cNvSpPr>
            <a:spLocks noGrp="1" noChangeArrowheads="1"/>
          </p:cNvSpPr>
          <p:nvPr>
            <p:ph type="body" idx="1"/>
          </p:nvPr>
        </p:nvSpPr>
        <p:spPr>
          <a:xfrm>
            <a:off x="6212910" y="1825625"/>
            <a:ext cx="5140890" cy="4351338"/>
          </a:xfrm>
        </p:spPr>
        <p:txBody>
          <a:bodyPr/>
          <a:lstStyle/>
          <a:p>
            <a:pPr eaLnBrk="1" hangingPunct="1"/>
            <a:r>
              <a:rPr lang="it-IT" altLang="en-US" dirty="0" smtClean="0">
                <a:solidFill>
                  <a:schemeClr val="tx2"/>
                </a:solidFill>
                <a:latin typeface="Blackadder ITC" panose="04020505051007020D02" pitchFamily="82" charset="0"/>
              </a:rPr>
              <a:t>Ulisse era il re di Itaca, greco (in </a:t>
            </a:r>
            <a:r>
              <a:rPr lang="it-IT" altLang="en-US" dirty="0" err="1" smtClean="0">
                <a:solidFill>
                  <a:schemeClr val="tx2"/>
                </a:solidFill>
                <a:latin typeface="Blackadder ITC" panose="04020505051007020D02" pitchFamily="82" charset="0"/>
              </a:rPr>
              <a:t>realtàMiceneo</a:t>
            </a:r>
            <a:r>
              <a:rPr lang="it-IT" altLang="en-US" dirty="0" smtClean="0">
                <a:solidFill>
                  <a:schemeClr val="tx2"/>
                </a:solidFill>
                <a:latin typeface="Blackadder ITC" panose="04020505051007020D02" pitchFamily="82" charset="0"/>
              </a:rPr>
              <a:t>), che faceva tanti viaggi pericolosi con i suoi intrepidi amici. Era molto furbo e intelligente per questo scampava sempre ogni pericolo . Si dice che dopo tutte le sue avventure lui sia stato l’unico a sopravvivere.</a:t>
            </a:r>
          </a:p>
          <a:p>
            <a:pPr eaLnBrk="1" hangingPunct="1"/>
            <a:r>
              <a:rPr lang="it-IT" altLang="en-US" dirty="0" smtClean="0">
                <a:solidFill>
                  <a:schemeClr val="tx2"/>
                </a:solidFill>
                <a:latin typeface="Blackadder ITC" panose="04020505051007020D02" pitchFamily="82" charset="0"/>
              </a:rPr>
              <a:t>E’ stato Omero ad inventare le sue avventure.</a:t>
            </a:r>
          </a:p>
        </p:txBody>
      </p:sp>
      <p:pic>
        <p:nvPicPr>
          <p:cNvPr id="4" name="Picture 5" descr="Head_Odysseus_MAR_Sperlon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40425" cy="682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6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randombar(horizontal)">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to="" calcmode="lin" valueType="num">
                                      <p:cBhvr>
                                        <p:cTn id="12" dur="1" fill="hold"/>
                                        <p:tgtEl>
                                          <p:spTgt spid="563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 to="" calcmode="lin" valueType="num">
                                      <p:cBhvr>
                                        <p:cTn id="15" dur="1" fill="hold"/>
                                        <p:tgtEl>
                                          <p:spTgt spid="563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 </a:t>
            </a:r>
          </a:p>
        </p:txBody>
      </p:sp>
      <p:sp>
        <p:nvSpPr>
          <p:cNvPr id="57347" name="Rectangle 3"/>
          <p:cNvSpPr>
            <a:spLocks noGrp="1" noChangeArrowheads="1"/>
          </p:cNvSpPr>
          <p:nvPr>
            <p:ph type="body" idx="1"/>
          </p:nvPr>
        </p:nvSpPr>
        <p:spPr/>
        <p:txBody>
          <a:bodyPr/>
          <a:lstStyle/>
          <a:p>
            <a:pPr eaLnBrk="1" hangingPunct="1">
              <a:defRPr/>
            </a:pPr>
            <a:endParaRPr lang="en-US" smtClean="0"/>
          </a:p>
        </p:txBody>
      </p:sp>
      <p:pic>
        <p:nvPicPr>
          <p:cNvPr id="8196" name="Picture 5" descr="uli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7" y="333376"/>
            <a:ext cx="5018088"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96343_962_1053345567174-om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333376"/>
            <a:ext cx="411003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51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slide(fromBottom)">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heel(4)">
                                      <p:cBhvr>
                                        <p:cTn id="12"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it-IT" smtClean="0">
                <a:solidFill>
                  <a:srgbClr val="996600"/>
                </a:solidFill>
                <a:latin typeface="Snap ITC" panose="04040A07060A02020202" pitchFamily="82" charset="0"/>
              </a:rPr>
              <a:t>IL CAVALLO DI TROIA</a:t>
            </a:r>
            <a:r>
              <a:rPr lang="it-IT" smtClean="0"/>
              <a:t> </a:t>
            </a:r>
          </a:p>
        </p:txBody>
      </p:sp>
      <p:sp>
        <p:nvSpPr>
          <p:cNvPr id="58371" name="Rectangle 3"/>
          <p:cNvSpPr>
            <a:spLocks noGrp="1" noChangeArrowheads="1"/>
          </p:cNvSpPr>
          <p:nvPr>
            <p:ph type="body" idx="1"/>
          </p:nvPr>
        </p:nvSpPr>
        <p:spPr>
          <a:xfrm>
            <a:off x="512523" y="1690688"/>
            <a:ext cx="6138798" cy="4351338"/>
          </a:xfrm>
        </p:spPr>
        <p:txBody>
          <a:bodyPr/>
          <a:lstStyle/>
          <a:p>
            <a:pPr eaLnBrk="1" hangingPunct="1"/>
            <a:r>
              <a:rPr lang="it-IT" altLang="en-US" dirty="0" smtClean="0">
                <a:solidFill>
                  <a:schemeClr val="tx2"/>
                </a:solidFill>
                <a:latin typeface="Blackadder ITC" panose="04020505051007020D02" pitchFamily="82" charset="0"/>
              </a:rPr>
              <a:t>I Micenei decisero di conquistare Troia perché ogni volta che passavano con le navi su quel tratto di mare dovevano pagare una tassa, ed  erano stufi. Allora Ulisse molto furbo decise di costruire un cavallo di  legno. Così i Troiani credettero che fosse un dio e distrussero il muro di cinta della città per portarlo fin sulla cima, al tempio. In questo modo i Micenei  conquistarono Troia. </a:t>
            </a:r>
          </a:p>
        </p:txBody>
      </p:sp>
      <p:pic>
        <p:nvPicPr>
          <p:cNvPr id="5" name="Picture 15" descr="i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742" y="2231710"/>
            <a:ext cx="4359058" cy="326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9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ircle(in)">
                                      <p:cBhvr>
                                        <p:cTn id="7" dur="20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to="" calcmode="lin" valueType="num">
                                      <p:cBhvr>
                                        <p:cTn id="12" dur="1" fill="hold"/>
                                        <p:tgtEl>
                                          <p:spTgt spid="5837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n-US" smtClean="0"/>
          </a:p>
        </p:txBody>
      </p:sp>
      <p:sp>
        <p:nvSpPr>
          <p:cNvPr id="62467" name="Rectangle 3"/>
          <p:cNvSpPr>
            <a:spLocks noGrp="1" noChangeArrowheads="1"/>
          </p:cNvSpPr>
          <p:nvPr>
            <p:ph type="body" idx="1"/>
          </p:nvPr>
        </p:nvSpPr>
        <p:spPr/>
        <p:txBody>
          <a:bodyPr/>
          <a:lstStyle/>
          <a:p>
            <a:pPr eaLnBrk="1" hangingPunct="1">
              <a:defRPr/>
            </a:pPr>
            <a:endParaRPr lang="en-US" smtClean="0"/>
          </a:p>
        </p:txBody>
      </p:sp>
      <p:pic>
        <p:nvPicPr>
          <p:cNvPr id="10244" name="Picture 5" descr="cavallo_di_cineci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23813"/>
            <a:ext cx="7489825" cy="684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48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it-IT" dirty="0" smtClean="0">
                <a:solidFill>
                  <a:srgbClr val="553BF1"/>
                </a:solidFill>
                <a:latin typeface="Snap ITC" panose="04040A07060A02020202" pitchFamily="82" charset="0"/>
              </a:rPr>
              <a:t>POLIFEMO E I CICLOPI</a:t>
            </a:r>
          </a:p>
        </p:txBody>
      </p:sp>
      <p:sp>
        <p:nvSpPr>
          <p:cNvPr id="61443" name="Rectangle 3"/>
          <p:cNvSpPr>
            <a:spLocks noGrp="1" noChangeArrowheads="1"/>
          </p:cNvSpPr>
          <p:nvPr>
            <p:ph type="body" idx="1"/>
          </p:nvPr>
        </p:nvSpPr>
        <p:spPr>
          <a:xfrm>
            <a:off x="5398718" y="1825625"/>
            <a:ext cx="5955082" cy="4351338"/>
          </a:xfrm>
        </p:spPr>
        <p:txBody>
          <a:bodyPr/>
          <a:lstStyle/>
          <a:p>
            <a:pPr eaLnBrk="1" hangingPunct="1">
              <a:lnSpc>
                <a:spcPct val="90000"/>
              </a:lnSpc>
            </a:pPr>
            <a:r>
              <a:rPr lang="it-IT" altLang="en-US" dirty="0" smtClean="0">
                <a:solidFill>
                  <a:schemeClr val="tx2"/>
                </a:solidFill>
                <a:latin typeface="Blackadder ITC" panose="04020505051007020D02" pitchFamily="82" charset="0"/>
              </a:rPr>
              <a:t>I guerrieri , a causa di una tempesta, si fermano sull’ isola dei ciclopi, ed entrano in una grotta dove vivevano questi mostri. Polifemo si mangiò uno dei compagni, ma Ulisse lo fece ubriacare, dandosi il nome di Nessuno. Poi lo accecò e Polifemo urlò che «Nessuno lo aveva accecato!!». Così i suoi amici ciclopi si arrabbiarono e se ne andarono come fecero i guerrieri.</a:t>
            </a:r>
          </a:p>
          <a:p>
            <a:pPr eaLnBrk="1" hangingPunct="1">
              <a:lnSpc>
                <a:spcPct val="90000"/>
              </a:lnSpc>
            </a:pPr>
            <a:endParaRPr lang="it-IT" altLang="en-US" dirty="0" smtClean="0">
              <a:solidFill>
                <a:schemeClr val="tx2"/>
              </a:solidFill>
              <a:latin typeface="Blackadder ITC" panose="04020505051007020D02" pitchFamily="82" charset="0"/>
            </a:endParaRPr>
          </a:p>
        </p:txBody>
      </p:sp>
      <p:pic>
        <p:nvPicPr>
          <p:cNvPr id="5" name="Picture 5" descr="Risultati immagini per polifemo"/>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rot="20612307">
            <a:off x="607394" y="2388259"/>
            <a:ext cx="4359110" cy="268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strips(downLeft)">
                                      <p:cBhvr>
                                        <p:cTn id="12" dur="3000"/>
                                        <p:tgtEl>
                                          <p:spTgt spid="614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5"/>
                                        </p:tgtEl>
                                        <p:attrNameLst>
                                          <p:attrName>ppt_x</p:attrName>
                                          <p:attrName>ppt_y</p:attrName>
                                        </p:attrNameLst>
                                      </p:cBhvr>
                                    </p:animMotion>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8" name="Picture 10" descr="Risultati immagini per polifemo"/>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rot="1038344">
            <a:off x="6024563" y="3213100"/>
            <a:ext cx="3816350" cy="2349500"/>
          </a:xfrm>
          <a:prstGeom prst="rect">
            <a:avLst/>
          </a:prstGeom>
          <a:noFill/>
          <a:extLst>
            <a:ext uri="{909E8E84-426E-40DD-AFC4-6F175D3DCCD1}">
              <a14:hiddenFill xmlns:a14="http://schemas.microsoft.com/office/drawing/2010/main">
                <a:solidFill>
                  <a:srgbClr val="FFFFFF"/>
                </a:solidFill>
              </a14:hiddenFill>
            </a:ext>
          </a:extLst>
        </p:spPr>
      </p:pic>
      <p:sp>
        <p:nvSpPr>
          <p:cNvPr id="181250" name="Rectangle 2"/>
          <p:cNvSpPr>
            <a:spLocks noGrp="1" noChangeArrowheads="1"/>
          </p:cNvSpPr>
          <p:nvPr>
            <p:ph type="title"/>
          </p:nvPr>
        </p:nvSpPr>
        <p:spPr/>
        <p:txBody>
          <a:bodyPr/>
          <a:lstStyle/>
          <a:p>
            <a:r>
              <a:rPr lang="it-IT" altLang="en-US" dirty="0" smtClean="0">
                <a:solidFill>
                  <a:srgbClr val="553BF1"/>
                </a:solidFill>
                <a:latin typeface="Snap ITC" panose="04040A07060A02020202" pitchFamily="82" charset="0"/>
              </a:rPr>
              <a:t>DESCRIZIONE</a:t>
            </a:r>
            <a:r>
              <a:rPr lang="it-IT" altLang="en-US" sz="4000" dirty="0" smtClean="0">
                <a:solidFill>
                  <a:srgbClr val="251AAE"/>
                </a:solidFill>
                <a:latin typeface="Comic Sans MS" panose="030F0702030302020204" pitchFamily="66" charset="0"/>
              </a:rPr>
              <a:t> </a:t>
            </a:r>
            <a:r>
              <a:rPr lang="it-IT" altLang="en-US" dirty="0" smtClean="0">
                <a:solidFill>
                  <a:srgbClr val="553BF1"/>
                </a:solidFill>
                <a:latin typeface="Snap ITC" panose="04040A07060A02020202" pitchFamily="82" charset="0"/>
              </a:rPr>
              <a:t>CICLOPI</a:t>
            </a:r>
            <a:endParaRPr lang="it-IT" altLang="en-US" dirty="0">
              <a:solidFill>
                <a:srgbClr val="553BF1"/>
              </a:solidFill>
              <a:latin typeface="Snap ITC" panose="04040A07060A02020202" pitchFamily="82" charset="0"/>
            </a:endParaRPr>
          </a:p>
        </p:txBody>
      </p:sp>
      <p:sp>
        <p:nvSpPr>
          <p:cNvPr id="181251" name="Rectangle 3"/>
          <p:cNvSpPr>
            <a:spLocks noGrp="1" noChangeArrowheads="1"/>
          </p:cNvSpPr>
          <p:nvPr>
            <p:ph type="body" idx="1"/>
          </p:nvPr>
        </p:nvSpPr>
        <p:spPr/>
        <p:txBody>
          <a:bodyPr>
            <a:normAutofit/>
          </a:bodyPr>
          <a:lstStyle/>
          <a:p>
            <a:r>
              <a:rPr lang="it-IT" altLang="en-US" dirty="0">
                <a:solidFill>
                  <a:schemeClr val="tx2"/>
                </a:solidFill>
                <a:latin typeface="Blackadder ITC" panose="04020505051007020D02" pitchFamily="82" charset="0"/>
              </a:rPr>
              <a:t>I ciclopi erano esseri mostruosi con un occhio solo in mezzo alla fronte ed erano molto stupidi.</a:t>
            </a:r>
          </a:p>
        </p:txBody>
      </p:sp>
      <p:sp>
        <p:nvSpPr>
          <p:cNvPr id="181253" name="AutoShape 5" descr="Risultati immagini per i ciclopi odisse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255" name="AutoShape 7" descr="Risultati immagini per i ciclopi odisse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1259" name="Picture 11" descr="pol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3918">
            <a:off x="2495551" y="3284539"/>
            <a:ext cx="2486025"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1259"/>
                                        </p:tgtEl>
                                        <p:attrNameLst>
                                          <p:attrName>style.visibility</p:attrName>
                                        </p:attrNameLst>
                                      </p:cBhvr>
                                      <p:to>
                                        <p:strVal val="visible"/>
                                      </p:to>
                                    </p:set>
                                    <p:anim calcmode="lin" valueType="num">
                                      <p:cBhvr>
                                        <p:cTn id="7" dur="500" fill="hold"/>
                                        <p:tgtEl>
                                          <p:spTgt spid="181259"/>
                                        </p:tgtEl>
                                        <p:attrNameLst>
                                          <p:attrName>ppt_w</p:attrName>
                                        </p:attrNameLst>
                                      </p:cBhvr>
                                      <p:tavLst>
                                        <p:tav tm="0">
                                          <p:val>
                                            <p:strVal val="#ppt_w*0.05"/>
                                          </p:val>
                                        </p:tav>
                                        <p:tav tm="100000">
                                          <p:val>
                                            <p:strVal val="#ppt_w"/>
                                          </p:val>
                                        </p:tav>
                                      </p:tavLst>
                                    </p:anim>
                                    <p:anim calcmode="lin" valueType="num">
                                      <p:cBhvr>
                                        <p:cTn id="8" dur="500" fill="hold"/>
                                        <p:tgtEl>
                                          <p:spTgt spid="181259"/>
                                        </p:tgtEl>
                                        <p:attrNameLst>
                                          <p:attrName>ppt_h</p:attrName>
                                        </p:attrNameLst>
                                      </p:cBhvr>
                                      <p:tavLst>
                                        <p:tav tm="0">
                                          <p:val>
                                            <p:strVal val="#ppt_h"/>
                                          </p:val>
                                        </p:tav>
                                        <p:tav tm="100000">
                                          <p:val>
                                            <p:strVal val="#ppt_h"/>
                                          </p:val>
                                        </p:tav>
                                      </p:tavLst>
                                    </p:anim>
                                    <p:anim calcmode="lin" valueType="num">
                                      <p:cBhvr>
                                        <p:cTn id="9" dur="500" fill="hold"/>
                                        <p:tgtEl>
                                          <p:spTgt spid="181259"/>
                                        </p:tgtEl>
                                        <p:attrNameLst>
                                          <p:attrName>ppt_x</p:attrName>
                                        </p:attrNameLst>
                                      </p:cBhvr>
                                      <p:tavLst>
                                        <p:tav tm="0">
                                          <p:val>
                                            <p:strVal val="#ppt_x-.2"/>
                                          </p:val>
                                        </p:tav>
                                        <p:tav tm="100000">
                                          <p:val>
                                            <p:strVal val="#ppt_x"/>
                                          </p:val>
                                        </p:tav>
                                      </p:tavLst>
                                    </p:anim>
                                    <p:anim calcmode="lin" valueType="num">
                                      <p:cBhvr>
                                        <p:cTn id="10" dur="500" fill="hold"/>
                                        <p:tgtEl>
                                          <p:spTgt spid="181259"/>
                                        </p:tgtEl>
                                        <p:attrNameLst>
                                          <p:attrName>ppt_y</p:attrName>
                                        </p:attrNameLst>
                                      </p:cBhvr>
                                      <p:tavLst>
                                        <p:tav tm="0">
                                          <p:val>
                                            <p:strVal val="#ppt_y"/>
                                          </p:val>
                                        </p:tav>
                                        <p:tav tm="100000">
                                          <p:val>
                                            <p:strVal val="#ppt_y"/>
                                          </p:val>
                                        </p:tav>
                                      </p:tavLst>
                                    </p:anim>
                                    <p:animEffect transition="in" filter="fade">
                                      <p:cBhvr>
                                        <p:cTn id="11" dur="500"/>
                                        <p:tgtEl>
                                          <p:spTgt spid="1812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181258"/>
                                        </p:tgtEl>
                                        <p:attrNameLst>
                                          <p:attrName>style.visibility</p:attrName>
                                        </p:attrNameLst>
                                      </p:cBhvr>
                                      <p:to>
                                        <p:strVal val="visible"/>
                                      </p:to>
                                    </p:set>
                                    <p:anim calcmode="lin" valueType="num">
                                      <p:cBhvr>
                                        <p:cTn id="16" dur="1000" fill="hold"/>
                                        <p:tgtEl>
                                          <p:spTgt spid="181258"/>
                                        </p:tgtEl>
                                        <p:attrNameLst>
                                          <p:attrName>ppt_w</p:attrName>
                                        </p:attrNameLst>
                                      </p:cBhvr>
                                      <p:tavLst>
                                        <p:tav tm="0">
                                          <p:val>
                                            <p:strVal val="#ppt_w+.3"/>
                                          </p:val>
                                        </p:tav>
                                        <p:tav tm="100000">
                                          <p:val>
                                            <p:strVal val="#ppt_w"/>
                                          </p:val>
                                        </p:tav>
                                      </p:tavLst>
                                    </p:anim>
                                    <p:anim calcmode="lin" valueType="num">
                                      <p:cBhvr>
                                        <p:cTn id="17" dur="1000" fill="hold"/>
                                        <p:tgtEl>
                                          <p:spTgt spid="181258"/>
                                        </p:tgtEl>
                                        <p:attrNameLst>
                                          <p:attrName>ppt_h</p:attrName>
                                        </p:attrNameLst>
                                      </p:cBhvr>
                                      <p:tavLst>
                                        <p:tav tm="0">
                                          <p:val>
                                            <p:strVal val="#ppt_h"/>
                                          </p:val>
                                        </p:tav>
                                        <p:tav tm="100000">
                                          <p:val>
                                            <p:strVal val="#ppt_h"/>
                                          </p:val>
                                        </p:tav>
                                      </p:tavLst>
                                    </p:anim>
                                    <p:animEffect transition="in" filter="fade">
                                      <p:cBhvr>
                                        <p:cTn id="18" dur="1000"/>
                                        <p:tgtEl>
                                          <p:spTgt spid="1812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181251">
                                            <p:txEl>
                                              <p:pRg st="0" end="0"/>
                                            </p:txEl>
                                          </p:spTgt>
                                        </p:tgtEl>
                                        <p:attrNameLst>
                                          <p:attrName>style.visibility</p:attrName>
                                        </p:attrNameLst>
                                      </p:cBhvr>
                                      <p:to>
                                        <p:strVal val="visible"/>
                                      </p:to>
                                    </p:set>
                                    <p:animEffect transition="in" filter="fade">
                                      <p:cBhvr>
                                        <p:cTn id="23" dur="1600" decel="100000"/>
                                        <p:tgtEl>
                                          <p:spTgt spid="181251">
                                            <p:txEl>
                                              <p:pRg st="0" end="0"/>
                                            </p:txEl>
                                          </p:spTgt>
                                        </p:tgtEl>
                                      </p:cBhvr>
                                    </p:animEffect>
                                    <p:anim calcmode="lin" valueType="num">
                                      <p:cBhvr>
                                        <p:cTn id="24" dur="1600" decel="100000" fill="hold"/>
                                        <p:tgtEl>
                                          <p:spTgt spid="181251">
                                            <p:txEl>
                                              <p:pRg st="0" end="0"/>
                                            </p:txEl>
                                          </p:spTgt>
                                        </p:tgtEl>
                                        <p:attrNameLst>
                                          <p:attrName>style.rotation</p:attrName>
                                        </p:attrNameLst>
                                      </p:cBhvr>
                                      <p:tavLst>
                                        <p:tav tm="0">
                                          <p:val>
                                            <p:fltVal val="-90"/>
                                          </p:val>
                                        </p:tav>
                                        <p:tav tm="100000">
                                          <p:val>
                                            <p:fltVal val="0"/>
                                          </p:val>
                                        </p:tav>
                                      </p:tavLst>
                                    </p:anim>
                                    <p:anim calcmode="lin" valueType="num">
                                      <p:cBhvr>
                                        <p:cTn id="25" dur="1600" decel="100000" fill="hold"/>
                                        <p:tgtEl>
                                          <p:spTgt spid="181251">
                                            <p:txEl>
                                              <p:pRg st="0" end="0"/>
                                            </p:txEl>
                                          </p:spTgt>
                                        </p:tgtEl>
                                        <p:attrNameLst>
                                          <p:attrName>ppt_x</p:attrName>
                                        </p:attrNameLst>
                                      </p:cBhvr>
                                      <p:tavLst>
                                        <p:tav tm="0">
                                          <p:val>
                                            <p:strVal val="#ppt_x+0.4"/>
                                          </p:val>
                                        </p:tav>
                                        <p:tav tm="100000">
                                          <p:val>
                                            <p:strVal val="#ppt_x-0.05"/>
                                          </p:val>
                                        </p:tav>
                                      </p:tavLst>
                                    </p:anim>
                                    <p:anim calcmode="lin" valueType="num">
                                      <p:cBhvr>
                                        <p:cTn id="26" dur="1600" decel="100000" fill="hold"/>
                                        <p:tgtEl>
                                          <p:spTgt spid="181251">
                                            <p:txEl>
                                              <p:pRg st="0" end="0"/>
                                            </p:txEl>
                                          </p:spTgt>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81251">
                                            <p:txEl>
                                              <p:pRg st="0" end="0"/>
                                            </p:txEl>
                                          </p:spTgt>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8125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181250"/>
                                        </p:tgtEl>
                                        <p:attrNameLst>
                                          <p:attrName>style.visibility</p:attrName>
                                        </p:attrNameLst>
                                      </p:cBhvr>
                                      <p:to>
                                        <p:strVal val="visible"/>
                                      </p:to>
                                    </p:set>
                                    <p:anim calcmode="lin" valueType="num">
                                      <p:cBhvr>
                                        <p:cTn id="33" dur="1000" fill="hold"/>
                                        <p:tgtEl>
                                          <p:spTgt spid="181250"/>
                                        </p:tgtEl>
                                        <p:attrNameLst>
                                          <p:attrName>ppt_w</p:attrName>
                                        </p:attrNameLst>
                                      </p:cBhvr>
                                      <p:tavLst>
                                        <p:tav tm="0">
                                          <p:val>
                                            <p:fltVal val="0"/>
                                          </p:val>
                                        </p:tav>
                                        <p:tav tm="100000">
                                          <p:val>
                                            <p:strVal val="#ppt_w"/>
                                          </p:val>
                                        </p:tav>
                                      </p:tavLst>
                                    </p:anim>
                                    <p:anim calcmode="lin" valueType="num">
                                      <p:cBhvr>
                                        <p:cTn id="34" dur="1000" fill="hold"/>
                                        <p:tgtEl>
                                          <p:spTgt spid="181250"/>
                                        </p:tgtEl>
                                        <p:attrNameLst>
                                          <p:attrName>ppt_h</p:attrName>
                                        </p:attrNameLst>
                                      </p:cBhvr>
                                      <p:tavLst>
                                        <p:tav tm="0">
                                          <p:val>
                                            <p:fltVal val="0"/>
                                          </p:val>
                                        </p:tav>
                                        <p:tav tm="100000">
                                          <p:val>
                                            <p:strVal val="#ppt_h"/>
                                          </p:val>
                                        </p:tav>
                                      </p:tavLst>
                                    </p:anim>
                                    <p:anim calcmode="lin" valueType="num">
                                      <p:cBhvr>
                                        <p:cTn id="35" dur="1000" fill="hold"/>
                                        <p:tgtEl>
                                          <p:spTgt spid="181250"/>
                                        </p:tgtEl>
                                        <p:attrNameLst>
                                          <p:attrName>style.rotation</p:attrName>
                                        </p:attrNameLst>
                                      </p:cBhvr>
                                      <p:tavLst>
                                        <p:tav tm="0">
                                          <p:val>
                                            <p:fltVal val="90"/>
                                          </p:val>
                                        </p:tav>
                                        <p:tav tm="100000">
                                          <p:val>
                                            <p:fltVal val="0"/>
                                          </p:val>
                                        </p:tav>
                                      </p:tavLst>
                                    </p:anim>
                                    <p:animEffect transition="in" filter="fade">
                                      <p:cBhvr>
                                        <p:cTn id="36" dur="1000"/>
                                        <p:tgtEl>
                                          <p:spTgt spid="18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5" descr="image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338" y="1690688"/>
            <a:ext cx="4138462" cy="310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body" idx="1"/>
          </p:nvPr>
        </p:nvSpPr>
        <p:spPr>
          <a:xfrm>
            <a:off x="838200" y="1825624"/>
            <a:ext cx="6088693" cy="4575175"/>
          </a:xfrm>
        </p:spPr>
        <p:txBody>
          <a:bodyPr/>
          <a:lstStyle/>
          <a:p>
            <a:pPr eaLnBrk="1" hangingPunct="1"/>
            <a:r>
              <a:rPr lang="it-IT" altLang="en-US" dirty="0">
                <a:solidFill>
                  <a:schemeClr val="tx2"/>
                </a:solidFill>
                <a:latin typeface="Blackadder ITC" panose="04020505051007020D02" pitchFamily="82" charset="0"/>
              </a:rPr>
              <a:t>Ulisse si dirigeva verso l’isola di Eolia patria di Eolo, il dio dei venti.</a:t>
            </a:r>
          </a:p>
          <a:p>
            <a:pPr eaLnBrk="1" hangingPunct="1"/>
            <a:r>
              <a:rPr lang="it-IT" altLang="en-US" dirty="0">
                <a:solidFill>
                  <a:schemeClr val="tx2"/>
                </a:solidFill>
                <a:latin typeface="Blackadder ITC" panose="04020505051007020D02" pitchFamily="82" charset="0"/>
              </a:rPr>
              <a:t>Eolo accolse l’eroe e i suoi compagni con mille attenzioni e li ospitò per un mese intero, trattandoli come principi. Quando fu il momento di ripartire, il dio dei venti donò a Ulisse un grosso otre dove c’erano rinchiusi tutti i venti </a:t>
            </a:r>
            <a:r>
              <a:rPr lang="it-IT" altLang="en-US" dirty="0" smtClean="0">
                <a:solidFill>
                  <a:schemeClr val="tx2"/>
                </a:solidFill>
                <a:latin typeface="Blackadder ITC" panose="04020505051007020D02" pitchFamily="82" charset="0"/>
              </a:rPr>
              <a:t>contrari. </a:t>
            </a:r>
            <a:r>
              <a:rPr lang="it-IT" altLang="en-US" dirty="0">
                <a:solidFill>
                  <a:schemeClr val="tx2"/>
                </a:solidFill>
                <a:latin typeface="Blackadder ITC" panose="04020505051007020D02" pitchFamily="82" charset="0"/>
              </a:rPr>
              <a:t>Dopo sette giorni e sette notti in serenità i compagni, mentre Ulisse dormiva decisero di aprire l’otre </a:t>
            </a:r>
            <a:r>
              <a:rPr lang="it-IT" altLang="en-US" dirty="0" smtClean="0">
                <a:solidFill>
                  <a:schemeClr val="tx2"/>
                </a:solidFill>
                <a:latin typeface="Blackadder ITC" panose="04020505051007020D02" pitchFamily="82" charset="0"/>
              </a:rPr>
              <a:t>…</a:t>
            </a:r>
            <a:endParaRPr lang="it-IT" altLang="en-US" sz="2400" dirty="0">
              <a:solidFill>
                <a:srgbClr val="66FF66"/>
              </a:solidFill>
              <a:latin typeface="Forte" panose="03060902040502070203" pitchFamily="66" charset="0"/>
            </a:endParaRPr>
          </a:p>
        </p:txBody>
      </p:sp>
      <p:sp>
        <p:nvSpPr>
          <p:cNvPr id="5" name="Rectangle 2"/>
          <p:cNvSpPr>
            <a:spLocks noGrp="1" noChangeArrowheads="1"/>
          </p:cNvSpPr>
          <p:nvPr>
            <p:ph type="title"/>
          </p:nvPr>
        </p:nvSpPr>
        <p:spPr>
          <a:xfrm>
            <a:off x="838200" y="365125"/>
            <a:ext cx="10515600" cy="1325563"/>
          </a:xfrm>
        </p:spPr>
        <p:txBody>
          <a:bodyPr/>
          <a:lstStyle/>
          <a:p>
            <a:pPr eaLnBrk="1" hangingPunct="1">
              <a:defRPr/>
            </a:pPr>
            <a:r>
              <a:rPr lang="it-IT" dirty="0" smtClean="0">
                <a:solidFill>
                  <a:srgbClr val="553BF1"/>
                </a:solidFill>
                <a:latin typeface="Snap ITC" panose="04040A07060A02020202" pitchFamily="82" charset="0"/>
              </a:rPr>
              <a:t>EOLO</a:t>
            </a:r>
          </a:p>
        </p:txBody>
      </p:sp>
    </p:spTree>
    <p:extLst>
      <p:ext uri="{BB962C8B-B14F-4D97-AF65-F5344CB8AC3E}">
        <p14:creationId xmlns:p14="http://schemas.microsoft.com/office/powerpoint/2010/main" val="44216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Effect transition="in" filter="wipe(left)">
                                      <p:cBhvr>
                                        <p:cTn id="12" dur="500"/>
                                        <p:tgtEl>
                                          <p:spTgt spid="8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6">
                                            <p:txEl>
                                              <p:pRg st="1" end="1"/>
                                            </p:txEl>
                                          </p:spTgt>
                                        </p:tgtEl>
                                        <p:attrNameLst>
                                          <p:attrName>style.visibility</p:attrName>
                                        </p:attrNameLst>
                                      </p:cBhvr>
                                      <p:to>
                                        <p:strVal val="visible"/>
                                      </p:to>
                                    </p:set>
                                    <p:animEffect transition="in" filter="wipe(left)">
                                      <p:cBhvr>
                                        <p:cTn id="17" dur="500"/>
                                        <p:tgtEl>
                                          <p:spTgt spid="8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844</Words>
  <Application>Microsoft Office PowerPoint</Application>
  <PresentationFormat>Widescreen</PresentationFormat>
  <Paragraphs>36</Paragraphs>
  <Slides>20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Aldhabi</vt:lpstr>
      <vt:lpstr>Arial</vt:lpstr>
      <vt:lpstr>Blackadder ITC</vt:lpstr>
      <vt:lpstr>Calibri</vt:lpstr>
      <vt:lpstr>Calibri Light</vt:lpstr>
      <vt:lpstr>Comic Sans MS</vt:lpstr>
      <vt:lpstr>Forte</vt:lpstr>
      <vt:lpstr>Snap ITC</vt:lpstr>
      <vt:lpstr>Tema di Office</vt:lpstr>
      <vt:lpstr>Il viaggio di Ulisse  classe IV  scuola primaria  Collegio Gallo</vt:lpstr>
      <vt:lpstr>La cartina del viaggio di Ulisse</vt:lpstr>
      <vt:lpstr>CHI ERA ULISSE?</vt:lpstr>
      <vt:lpstr> </vt:lpstr>
      <vt:lpstr>IL CAVALLO DI TROIA </vt:lpstr>
      <vt:lpstr>Presentazione standard di PowerPoint</vt:lpstr>
      <vt:lpstr>POLIFEMO E I CICLOPI</vt:lpstr>
      <vt:lpstr>DESCRIZIONE CICLOPI</vt:lpstr>
      <vt:lpstr>EOLO</vt:lpstr>
      <vt:lpstr>I LESTRIGONI</vt:lpstr>
      <vt:lpstr>LA MAGA CIRCE</vt:lpstr>
      <vt:lpstr>Presentazione standard di PowerPoint</vt:lpstr>
      <vt:lpstr>LE SIRENE</vt:lpstr>
      <vt:lpstr>Presentazione standard di PowerPoint</vt:lpstr>
      <vt:lpstr>SCILLA e CARIDDI</vt:lpstr>
      <vt:lpstr>Presentazione standard di PowerPoint</vt:lpstr>
      <vt:lpstr>IL RITORNO A ITACA</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viaggio di Ulisse</dc:title>
  <dc:creator>Windows User</dc:creator>
  <cp:lastModifiedBy>Windows User</cp:lastModifiedBy>
  <cp:revision>6</cp:revision>
  <dcterms:created xsi:type="dcterms:W3CDTF">2015-06-03T14:39:12Z</dcterms:created>
  <dcterms:modified xsi:type="dcterms:W3CDTF">2015-06-04T12:40:56Z</dcterms:modified>
</cp:coreProperties>
</file>