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9" r:id="rId4"/>
    <p:sldId id="289" r:id="rId5"/>
    <p:sldId id="290" r:id="rId6"/>
    <p:sldId id="291" r:id="rId7"/>
    <p:sldId id="292" r:id="rId8"/>
    <p:sldId id="260" r:id="rId9"/>
    <p:sldId id="261" r:id="rId10"/>
    <p:sldId id="263" r:id="rId11"/>
    <p:sldId id="262" r:id="rId12"/>
    <p:sldId id="264" r:id="rId13"/>
    <p:sldId id="265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75" r:id="rId24"/>
    <p:sldId id="279" r:id="rId25"/>
    <p:sldId id="278" r:id="rId26"/>
    <p:sldId id="277" r:id="rId27"/>
    <p:sldId id="276" r:id="rId28"/>
    <p:sldId id="284" r:id="rId29"/>
    <p:sldId id="283" r:id="rId30"/>
    <p:sldId id="282" r:id="rId31"/>
    <p:sldId id="281" r:id="rId32"/>
    <p:sldId id="285" r:id="rId33"/>
    <p:sldId id="286" r:id="rId34"/>
    <p:sldId id="258" r:id="rId3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62" autoAdjust="0"/>
    <p:restoredTop sz="94660"/>
  </p:normalViewPr>
  <p:slideViewPr>
    <p:cSldViewPr>
      <p:cViewPr varScale="1">
        <p:scale>
          <a:sx n="73" d="100"/>
          <a:sy n="73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EB9A8E-0DB3-4441-82E5-6284BDC46C2C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1711B7-0EFF-42C3-99F8-010764F5B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DFE1C-06A2-4A4B-94B3-FD49BF53FE90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it-IT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ltGray">
          <a:xfrm>
            <a:off x="0" y="45720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5" name="Straight Connector 7"/>
          <p:cNvCxnSpPr/>
          <p:nvPr/>
        </p:nvCxnSpPr>
        <p:spPr>
          <a:xfrm>
            <a:off x="0" y="62103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Primo piano di provet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40333"/>
            <a:ext cx="8229600" cy="1263534"/>
          </a:xfrm>
        </p:spPr>
        <p:txBody>
          <a:bodyPr>
            <a:normAutofit/>
          </a:bodyPr>
          <a:lstStyle>
            <a:lvl1pPr algn="l">
              <a:defRPr sz="58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286500"/>
            <a:ext cx="82296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661E-72E1-4DCF-97F1-CF7FDA3C610F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916A4-E5B1-4799-BAA7-1679A915C7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ltGray">
          <a:xfrm>
            <a:off x="6983413" y="0"/>
            <a:ext cx="21605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5" name="Straight Connector 7"/>
          <p:cNvCxnSpPr/>
          <p:nvPr/>
        </p:nvCxnSpPr>
        <p:spPr>
          <a:xfrm flipH="1">
            <a:off x="6983413" y="0"/>
            <a:ext cx="0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5175" y="685801"/>
            <a:ext cx="1743075" cy="54863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85801"/>
            <a:ext cx="6079331" cy="548639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9122D-11BA-43A6-ABFC-8E64CFD50316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ACBFA-89AB-48E3-B010-DEFB4C5452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772EE-F785-41BC-90DE-367A4746655C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FBBB4-2772-471E-A0F7-051F864A54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ltGray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5" name="Straight Connector 7"/>
          <p:cNvCxnSpPr/>
          <p:nvPr/>
        </p:nvCxnSpPr>
        <p:spPr>
          <a:xfrm>
            <a:off x="0" y="57531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3095"/>
            <a:ext cx="8229600" cy="2286000"/>
          </a:xfrm>
        </p:spPr>
        <p:txBody>
          <a:bodyPr anchor="b">
            <a:normAutofit/>
          </a:bodyPr>
          <a:lstStyle>
            <a:lvl1pPr>
              <a:defRPr sz="58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7" y="5864054"/>
            <a:ext cx="82296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9819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BD5C-F0EE-4161-AF01-CDA6E20001D1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E514E-44AA-4447-9C6E-2D20749F82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484692"/>
            <a:ext cx="356616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774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7740" y="2484692"/>
            <a:ext cx="356616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12C7A-D86D-4518-B68E-25604C4F61C3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BFE12-375F-4BF2-B6A9-A100BDF54B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C9335-FE43-4D17-915D-0BDB746635A1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D3E68-CA4A-4F63-B71F-24F7AFA532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68183-042A-4CA0-A28C-A7CAD493359D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CB03-A92C-4454-AB96-52B1AC0D2B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6" name="Straight Connector 8"/>
          <p:cNvCxnSpPr/>
          <p:nvPr/>
        </p:nvCxnSpPr>
        <p:spPr>
          <a:xfrm flipH="1">
            <a:off x="3200400" y="0"/>
            <a:ext cx="0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89" y="465512"/>
            <a:ext cx="262962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0" y="465513"/>
            <a:ext cx="5286375" cy="59352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389" y="3746500"/>
            <a:ext cx="262962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6" name="Straight Connector 8"/>
          <p:cNvCxnSpPr/>
          <p:nvPr/>
        </p:nvCxnSpPr>
        <p:spPr>
          <a:xfrm flipH="1">
            <a:off x="3200400" y="0"/>
            <a:ext cx="0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" y="466344"/>
            <a:ext cx="2626614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2404" y="0"/>
            <a:ext cx="5911596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" y="3749040"/>
            <a:ext cx="2626614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00100" y="127000"/>
            <a:ext cx="7543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00100" y="1714500"/>
            <a:ext cx="7543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15175" y="6394450"/>
            <a:ext cx="1743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795AF7-9E7C-4ABB-BBDF-4AC2825EBFD0}" type="datetimeFigureOut">
              <a:rPr lang="it-IT"/>
              <a:pPr>
                <a:defRPr/>
              </a:pPr>
              <a:t>21/11/2014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013" y="6394450"/>
            <a:ext cx="6100762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00" y="6394450"/>
            <a:ext cx="3937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3ABB7A-624C-40A8-90E2-7F507557DC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7" r:id="rId2"/>
    <p:sldLayoutId id="2147483673" r:id="rId3"/>
    <p:sldLayoutId id="2147483668" r:id="rId4"/>
    <p:sldLayoutId id="2147483669" r:id="rId5"/>
    <p:sldLayoutId id="2147483670" r:id="rId6"/>
    <p:sldLayoutId id="2147483674" r:id="rId7"/>
    <p:sldLayoutId id="2147483675" r:id="rId8"/>
    <p:sldLayoutId id="2147483676" r:id="rId9"/>
    <p:sldLayoutId id="2147483671" r:id="rId10"/>
    <p:sldLayoutId id="214748367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2200"/>
        </a:spcBef>
        <a:spcAft>
          <a:spcPct val="0"/>
        </a:spcAft>
        <a:buClr>
          <a:srgbClr val="A6A6A6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ts val="1600"/>
        </a:spcBef>
        <a:spcAft>
          <a:spcPct val="0"/>
        </a:spcAft>
        <a:buClr>
          <a:srgbClr val="A6A6A6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ts val="1200"/>
        </a:spcBef>
        <a:spcAft>
          <a:spcPct val="0"/>
        </a:spcAft>
        <a:buClr>
          <a:srgbClr val="A6A6A6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ts val="1000"/>
        </a:spcBef>
        <a:spcAft>
          <a:spcPct val="0"/>
        </a:spcAft>
        <a:buClr>
          <a:srgbClr val="A6A6A6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6050" indent="-228600" algn="l" rtl="0" eaLnBrk="0" fontAlgn="base" hangingPunct="0">
        <a:spcBef>
          <a:spcPts val="800"/>
        </a:spcBef>
        <a:spcAft>
          <a:spcPct val="0"/>
        </a:spcAft>
        <a:buClr>
          <a:srgbClr val="A6A6A6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ctrTitle"/>
          </p:nvPr>
        </p:nvSpPr>
        <p:spPr>
          <a:xfrm>
            <a:off x="457200" y="4740275"/>
            <a:ext cx="8229600" cy="1263650"/>
          </a:xfrm>
        </p:spPr>
        <p:txBody>
          <a:bodyPr/>
          <a:lstStyle/>
          <a:p>
            <a:pPr algn="ctr" eaLnBrk="1" hangingPunct="1"/>
            <a:r>
              <a:rPr lang="it-IT" smtClean="0"/>
              <a:t>Progetto Insubria 2014</a:t>
            </a:r>
          </a:p>
        </p:txBody>
      </p:sp>
      <p:sp>
        <p:nvSpPr>
          <p:cNvPr id="14338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it-IT" b="1" smtClean="0">
                <a:solidFill>
                  <a:schemeClr val="tx1"/>
                </a:solidFill>
              </a:rPr>
              <a:t>L’Insubria incontra il Gallio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… ancora lui!!!</a:t>
            </a:r>
          </a:p>
        </p:txBody>
      </p:sp>
      <p:pic>
        <p:nvPicPr>
          <p:cNvPr id="23556" name="Picture 2" descr="C:\Users\ALESSANDRA\Pictures\Progetto Insubria\20140220_103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-15875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z="2500" smtClean="0"/>
              <a:t/>
            </a:r>
            <a:br>
              <a:rPr lang="it-IT" sz="2500" smtClean="0"/>
            </a:br>
            <a:r>
              <a:rPr lang="it-IT" sz="2500" smtClean="0"/>
              <a:t>… finalmente …</a:t>
            </a:r>
            <a:br>
              <a:rPr lang="it-IT" sz="2500" smtClean="0"/>
            </a:br>
            <a:r>
              <a:rPr lang="it-IT" sz="2500" smtClean="0"/>
              <a:t>una faccia nuova</a:t>
            </a:r>
          </a:p>
        </p:txBody>
      </p:sp>
      <p:pic>
        <p:nvPicPr>
          <p:cNvPr id="24580" name="Picture 2" descr="C:\Users\ALESSANDRA\Pictures\Progetto Insubria\20140220_103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15888"/>
            <a:ext cx="4259263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… ed ora </a:t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all’INSUBRIA</a:t>
            </a:r>
          </a:p>
        </p:txBody>
      </p:sp>
      <p:pic>
        <p:nvPicPr>
          <p:cNvPr id="25604" name="Picture 2" descr="C:\Users\ALESSANDRA\Pictures\Progetto Insubria\20140508_0927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1750"/>
            <a:ext cx="41148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Nel Laboratorio </a:t>
            </a:r>
            <a:br>
              <a:rPr lang="it-IT" smtClean="0"/>
            </a:br>
            <a:r>
              <a:rPr lang="it-IT" smtClean="0"/>
              <a:t>del «mitico»</a:t>
            </a:r>
            <a:br>
              <a:rPr lang="it-IT" smtClean="0"/>
            </a:br>
            <a:r>
              <a:rPr lang="it-IT" smtClean="0"/>
              <a:t>Dr. Maspero</a:t>
            </a:r>
          </a:p>
        </p:txBody>
      </p:sp>
      <p:pic>
        <p:nvPicPr>
          <p:cNvPr id="26628" name="Picture 2" descr="C:\Users\ALESSANDRA\Pictures\Progetto Insubria\20140508_0929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0"/>
            <a:ext cx="41148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… con i suoi </a:t>
            </a:r>
            <a:br>
              <a:rPr lang="it-IT" smtClean="0"/>
            </a:br>
            <a:r>
              <a:rPr lang="it-IT" smtClean="0"/>
              <a:t>dottorandi</a:t>
            </a:r>
            <a:br>
              <a:rPr lang="it-IT" smtClean="0"/>
            </a:br>
            <a:endParaRPr lang="it-IT" smtClean="0"/>
          </a:p>
        </p:txBody>
      </p:sp>
      <p:pic>
        <p:nvPicPr>
          <p:cNvPr id="27652" name="Picture 2" descr="C:\Users\ALESSANDRA\Pictures\Progetto Insubria\20140508_093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…finalmente una fanciulla..</a:t>
            </a:r>
          </a:p>
        </p:txBody>
      </p:sp>
      <p:pic>
        <p:nvPicPr>
          <p:cNvPr id="28676" name="Picture 2" descr="C:\Users\ALESSANDRA\Pictures\Progetto Insubria\20140508_111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…cosa avete combinato?</a:t>
            </a:r>
          </a:p>
        </p:txBody>
      </p:sp>
      <p:pic>
        <p:nvPicPr>
          <p:cNvPr id="29700" name="Picture 2" descr="C:\Users\ALESSANDRA\Pictures\Progetto Insubria\20140508_1215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-4763"/>
            <a:ext cx="41148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2771775" cy="368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Ecco a voi</a:t>
            </a:r>
            <a:br>
              <a:rPr lang="it-IT" dirty="0" smtClean="0"/>
            </a:br>
            <a:r>
              <a:rPr lang="it-IT" dirty="0" smtClean="0"/>
              <a:t>N  nome in codice</a:t>
            </a:r>
            <a:br>
              <a:rPr lang="it-IT" dirty="0" smtClean="0"/>
            </a:br>
            <a:r>
              <a:rPr lang="it-IT" dirty="0" smtClean="0"/>
              <a:t>M  mai</a:t>
            </a:r>
            <a:br>
              <a:rPr lang="it-IT" dirty="0" smtClean="0"/>
            </a:br>
            <a:r>
              <a:rPr lang="it-IT" dirty="0" smtClean="0"/>
              <a:t>R  rischiare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/>
              <a:t>O</a:t>
            </a:r>
            <a:r>
              <a:rPr lang="it-IT" dirty="0" err="1" smtClean="0"/>
              <a:t>ps</a:t>
            </a:r>
            <a:r>
              <a:rPr lang="it-IT" dirty="0" smtClean="0"/>
              <a:t>!!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Ecco a voi </a:t>
            </a:r>
            <a:br>
              <a:rPr lang="it-IT" dirty="0" smtClean="0"/>
            </a:br>
            <a:r>
              <a:rPr lang="it-IT" dirty="0" smtClean="0"/>
              <a:t>N </a:t>
            </a:r>
            <a:r>
              <a:rPr lang="it-IT" dirty="0" err="1" smtClean="0"/>
              <a:t>nuclear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M </a:t>
            </a:r>
            <a:r>
              <a:rPr lang="it-IT" dirty="0" err="1" smtClean="0"/>
              <a:t>magnetic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R </a:t>
            </a:r>
            <a:r>
              <a:rPr lang="it-IT" dirty="0" err="1" smtClean="0"/>
              <a:t>resonance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30724" name="Picture 2" descr="C:\Users\ALESSANDRA\Pictures\Progetto Insubria\20140508_1225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0"/>
            <a:ext cx="4938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>
          <a:xfrm>
            <a:off x="323850" y="549275"/>
            <a:ext cx="2625725" cy="23749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Bravi!!</a:t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Ora possiamo fare la torta</a:t>
            </a:r>
          </a:p>
        </p:txBody>
      </p:sp>
      <p:pic>
        <p:nvPicPr>
          <p:cNvPr id="31748" name="Picture 2" descr="C:\Users\ALESSANDRA\Pictures\Progetto Insubria\20140508_123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0"/>
            <a:ext cx="4176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…con il tecnico dell’NMR</a:t>
            </a:r>
          </a:p>
        </p:txBody>
      </p:sp>
      <p:pic>
        <p:nvPicPr>
          <p:cNvPr id="32772" name="Picture 2" descr="C:\Users\ALESSANDRA\Pictures\Progetto Insubria\20140508_1236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9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egnaposto contenuto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484313"/>
            <a:ext cx="3240088" cy="3240087"/>
          </a:xfrm>
        </p:spPr>
      </p:pic>
      <p:pic>
        <p:nvPicPr>
          <p:cNvPr id="15363" name="Segnaposto contenuto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2997200"/>
            <a:ext cx="3276600" cy="2871788"/>
          </a:xfrm>
        </p:spPr>
      </p:pic>
      <p:sp>
        <p:nvSpPr>
          <p:cNvPr id="11" name="Rettangolo 10"/>
          <p:cNvSpPr/>
          <p:nvPr/>
        </p:nvSpPr>
        <p:spPr>
          <a:xfrm>
            <a:off x="58750" y="188640"/>
            <a:ext cx="34550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L’</a:t>
            </a:r>
            <a:r>
              <a:rPr lang="it-IT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Insubria</a:t>
            </a:r>
            <a:endParaRPr lang="it-IT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864266" y="548680"/>
            <a:ext cx="853182" cy="5440464"/>
          </a:xfrm>
          <a:prstGeom prst="rect">
            <a:avLst/>
          </a:prstGeom>
          <a:noFill/>
        </p:spPr>
        <p:txBody>
          <a:bodyPr vert="wordArtVert"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incontra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686775" y="5934670"/>
            <a:ext cx="26853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il Gallio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…con il dottorino ….</a:t>
            </a:r>
          </a:p>
        </p:txBody>
      </p:sp>
      <p:pic>
        <p:nvPicPr>
          <p:cNvPr id="33796" name="Picture 2" descr="C:\Users\ALESSANDRA\Pictures\Progetto Insubria\20140508_123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ö</a:t>
            </a:r>
          </a:p>
        </p:txBody>
      </p:sp>
      <p:sp>
        <p:nvSpPr>
          <p:cNvPr id="34819" name="Segnaposto testo 3"/>
          <p:cNvSpPr>
            <a:spLocks noGrp="1"/>
          </p:cNvSpPr>
          <p:nvPr>
            <p:ph type="body" sz="half" idx="2"/>
          </p:nvPr>
        </p:nvSpPr>
        <p:spPr>
          <a:xfrm>
            <a:off x="3563938" y="5661025"/>
            <a:ext cx="5146675" cy="839788"/>
          </a:xfrm>
        </p:spPr>
        <p:txBody>
          <a:bodyPr/>
          <a:lstStyle/>
          <a:p>
            <a:pPr eaLnBrk="1" hangingPunct="1"/>
            <a:r>
              <a:rPr lang="it-IT" smtClean="0"/>
              <a:t>Spollo, Carletta, il Baffo, Lucifero, Pröprio, Ciccio</a:t>
            </a:r>
          </a:p>
        </p:txBody>
      </p:sp>
      <p:pic>
        <p:nvPicPr>
          <p:cNvPr id="34820" name="Picture 2" descr="C:\Users\ALESSANDRA\Pictures\Progetto Insubria\20140508_123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Occhio a non fare disastri!!!</a:t>
            </a:r>
          </a:p>
        </p:txBody>
      </p:sp>
      <p:pic>
        <p:nvPicPr>
          <p:cNvPr id="35844" name="Picture 2" descr="C:\Users\ALESSANDRA\Pictures\Progetto Insubria\20140509_1118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il vanitoso!!!</a:t>
            </a:r>
          </a:p>
        </p:txBody>
      </p:sp>
      <p:pic>
        <p:nvPicPr>
          <p:cNvPr id="36868" name="Picture 2" descr="C:\Users\ALESSANDRA\Pictures\Progetto Insubria\20140509_111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765175"/>
            <a:ext cx="2625725" cy="2159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è sempre quello di prima…</a:t>
            </a:r>
            <a:br>
              <a:rPr lang="it-IT" dirty="0" smtClean="0"/>
            </a:br>
            <a:r>
              <a:rPr lang="it-IT" dirty="0" smtClean="0"/>
              <a:t>che manie di protagonismo</a:t>
            </a:r>
            <a:endParaRPr lang="it-IT" dirty="0"/>
          </a:p>
        </p:txBody>
      </p:sp>
      <p:pic>
        <p:nvPicPr>
          <p:cNvPr id="37892" name="Picture 2" descr="C:\Users\ALESSANDRA\Pictures\Progetto Insubria\20140509_1119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 che precisione!!!</a:t>
            </a:r>
          </a:p>
        </p:txBody>
      </p:sp>
      <p:pic>
        <p:nvPicPr>
          <p:cNvPr id="38916" name="Picture 2" descr="C:\Users\ALESSANDRA\Pictures\Progetto Insubria\20140509_1119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9939" name="Segnaposto testo 3"/>
          <p:cNvSpPr>
            <a:spLocks noGrp="1"/>
          </p:cNvSpPr>
          <p:nvPr>
            <p:ph type="body" sz="half" idx="2"/>
          </p:nvPr>
        </p:nvSpPr>
        <p:spPr>
          <a:xfrm>
            <a:off x="3635375" y="6165850"/>
            <a:ext cx="5113338" cy="496888"/>
          </a:xfrm>
        </p:spPr>
        <p:txBody>
          <a:bodyPr/>
          <a:lstStyle/>
          <a:p>
            <a:pPr eaLnBrk="1" hangingPunct="1"/>
            <a:r>
              <a:rPr lang="it-IT" smtClean="0"/>
              <a:t>… il lato migliore</a:t>
            </a:r>
          </a:p>
        </p:txBody>
      </p:sp>
      <p:pic>
        <p:nvPicPr>
          <p:cNvPr id="39940" name="Picture 2" descr="C:\Users\ALESSANDRA\Pictures\Progetto Insubria\20140509_111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2314575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i tre re magi </a:t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YA-YA, Live 2, Pasticcio</a:t>
            </a:r>
          </a:p>
        </p:txBody>
      </p:sp>
      <p:pic>
        <p:nvPicPr>
          <p:cNvPr id="41988" name="Picture 2" descr="C:\Users\ALESSANDRA\Pictures\Progetto Insubria\20140509_112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>…YA-YA smettila di fingere!!!</a:t>
            </a:r>
          </a:p>
        </p:txBody>
      </p:sp>
      <p:pic>
        <p:nvPicPr>
          <p:cNvPr id="43012" name="Picture 2" descr="C:\Users\ALESSANDRA\Pictures\Progetto Insubria\20140509_112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175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2098675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Er mejo </a:t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delle Scienze  Applicate</a:t>
            </a:r>
          </a:p>
        </p:txBody>
      </p:sp>
      <p:pic>
        <p:nvPicPr>
          <p:cNvPr id="44035" name="Picture 2" descr="C:\Users\ALESSANDRA\Pictures\Progetto Insubria\20140508_1301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5199" b="15199"/>
          <a:stretch>
            <a:fillRect/>
          </a:stretch>
        </p:blipFill>
        <p:spPr>
          <a:xfrm>
            <a:off x="3232150" y="0"/>
            <a:ext cx="5911850" cy="6858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58750" y="188640"/>
            <a:ext cx="34550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L’</a:t>
            </a:r>
            <a:r>
              <a:rPr lang="it-IT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Insubria</a:t>
            </a:r>
            <a:endParaRPr lang="it-IT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006850" y="595915"/>
            <a:ext cx="853182" cy="5440464"/>
          </a:xfrm>
          <a:prstGeom prst="rect">
            <a:avLst/>
          </a:prstGeom>
          <a:noFill/>
        </p:spPr>
        <p:txBody>
          <a:bodyPr vert="wordArtVert"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incontra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686774" y="5733256"/>
            <a:ext cx="26853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il Gallio</a:t>
            </a:r>
          </a:p>
        </p:txBody>
      </p:sp>
      <p:pic>
        <p:nvPicPr>
          <p:cNvPr id="16388" name="Picture 2" descr="C:\Users\ALESSANDRA\Pictures\Progetto Insubria\Universita-dellInsub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41021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Users\ALESSANDRA\Pictures\Progetto Insubria\collegio_gall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924175"/>
            <a:ext cx="4068762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…trova il cespuglio!!!</a:t>
            </a:r>
          </a:p>
        </p:txBody>
      </p:sp>
      <p:pic>
        <p:nvPicPr>
          <p:cNvPr id="45060" name="Picture 2" descr="C:\Users\ALESSANDRA\Pictures\Progetto Insubria\20140509_1313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8100"/>
            <a:ext cx="4114800" cy="67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endParaRPr lang="it-IT" smtClean="0"/>
          </a:p>
        </p:txBody>
      </p:sp>
      <p:pic>
        <p:nvPicPr>
          <p:cNvPr id="46084" name="Picture 2" descr="C:\Users\ALESSANDRA\Pictures\Progetto Insubria\20140509_1314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1113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…e ora tutti in posa</a:t>
            </a:r>
          </a:p>
        </p:txBody>
      </p:sp>
      <p:pic>
        <p:nvPicPr>
          <p:cNvPr id="47108" name="Picture 2" descr="C:\Users\ALESSANDRA\Pictures\Progetto Insubria\20140508_130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20638"/>
            <a:ext cx="4392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come sono belli!!</a:t>
            </a:r>
          </a:p>
        </p:txBody>
      </p:sp>
      <p:pic>
        <p:nvPicPr>
          <p:cNvPr id="48132" name="Picture 2" descr="C:\Users\ALESSANDRA\Pictures\Progetto Insubria\20140508_130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-17463"/>
            <a:ext cx="41148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Segnaposto contenuto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916113"/>
            <a:ext cx="30241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Segnaposto contenuto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982788"/>
            <a:ext cx="31242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CasellaDiTesto 3"/>
          <p:cNvSpPr txBox="1">
            <a:spLocks noChangeArrowheads="1"/>
          </p:cNvSpPr>
          <p:nvPr/>
        </p:nvSpPr>
        <p:spPr bwMode="auto">
          <a:xfrm>
            <a:off x="4140200" y="2492375"/>
            <a:ext cx="896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9600" b="1"/>
              <a:t>+</a:t>
            </a:r>
          </a:p>
        </p:txBody>
      </p:sp>
      <p:sp>
        <p:nvSpPr>
          <p:cNvPr id="49156" name="CasellaDiTesto 4"/>
          <p:cNvSpPr txBox="1">
            <a:spLocks noChangeArrowheads="1"/>
          </p:cNvSpPr>
          <p:nvPr/>
        </p:nvSpPr>
        <p:spPr bwMode="auto">
          <a:xfrm>
            <a:off x="8199438" y="2470150"/>
            <a:ext cx="444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600" b="1"/>
              <a:t>=</a:t>
            </a:r>
          </a:p>
        </p:txBody>
      </p:sp>
      <p:sp>
        <p:nvSpPr>
          <p:cNvPr id="49157" name="Titolo 5"/>
          <p:cNvSpPr>
            <a:spLocks noGrp="1"/>
          </p:cNvSpPr>
          <p:nvPr>
            <p:ph type="title"/>
          </p:nvPr>
        </p:nvSpPr>
        <p:spPr>
          <a:xfrm>
            <a:off x="900113" y="5445125"/>
            <a:ext cx="7543800" cy="1098550"/>
          </a:xfrm>
        </p:spPr>
        <p:txBody>
          <a:bodyPr/>
          <a:lstStyle/>
          <a:p>
            <a:pPr algn="ctr" eaLnBrk="1" hangingPunct="1"/>
            <a:r>
              <a:rPr lang="it-IT" sz="6600" b="1" smtClean="0"/>
              <a:t>L’intesa Vincente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ctrTitle"/>
          </p:nvPr>
        </p:nvSpPr>
        <p:spPr>
          <a:xfrm>
            <a:off x="457200" y="4740275"/>
            <a:ext cx="8229600" cy="1263650"/>
          </a:xfrm>
        </p:spPr>
        <p:txBody>
          <a:bodyPr/>
          <a:lstStyle/>
          <a:p>
            <a:pPr algn="ctr" eaLnBrk="1" hangingPunct="1"/>
            <a:r>
              <a:rPr lang="it-IT" smtClean="0"/>
              <a:t>OBIETTIVI</a:t>
            </a:r>
          </a:p>
        </p:txBody>
      </p:sp>
      <p:sp>
        <p:nvSpPr>
          <p:cNvPr id="17410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it-IT" b="1" smtClean="0">
                <a:solidFill>
                  <a:schemeClr val="tx1"/>
                </a:solidFill>
              </a:rPr>
              <a:t>L’Insubria incontra il Gallio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8"/>
          <p:cNvSpPr>
            <a:spLocks noGrp="1"/>
          </p:cNvSpPr>
          <p:nvPr>
            <p:ph type="title"/>
          </p:nvPr>
        </p:nvSpPr>
        <p:spPr>
          <a:xfrm>
            <a:off x="539750" y="1052513"/>
            <a:ext cx="8229600" cy="3438525"/>
          </a:xfrm>
        </p:spPr>
        <p:txBody>
          <a:bodyPr/>
          <a:lstStyle/>
          <a:p>
            <a:pPr eaLnBrk="1" hangingPunct="1"/>
            <a:r>
              <a:rPr lang="it-IT" sz="4600" smtClean="0"/>
              <a:t>Portare lo studente a familiarizzare con le procedure di laboratorio, la strumentazione chimica e le norme di sicurezza basilari.</a:t>
            </a:r>
          </a:p>
        </p:txBody>
      </p:sp>
      <p:sp>
        <p:nvSpPr>
          <p:cNvPr id="18434" name="Titolo 1"/>
          <p:cNvSpPr txBox="1">
            <a:spLocks/>
          </p:cNvSpPr>
          <p:nvPr/>
        </p:nvSpPr>
        <p:spPr bwMode="auto">
          <a:xfrm>
            <a:off x="471488" y="60150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it-IT" sz="2200" b="1"/>
              <a:t>OBIETTIVI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8"/>
          <p:cNvSpPr>
            <a:spLocks noGrp="1"/>
          </p:cNvSpPr>
          <p:nvPr>
            <p:ph type="title"/>
          </p:nvPr>
        </p:nvSpPr>
        <p:spPr>
          <a:xfrm>
            <a:off x="471488" y="981075"/>
            <a:ext cx="8229600" cy="4013200"/>
          </a:xfrm>
        </p:spPr>
        <p:txBody>
          <a:bodyPr/>
          <a:lstStyle/>
          <a:p>
            <a:pPr eaLnBrk="1" hangingPunct="1"/>
            <a:r>
              <a:rPr lang="it-IT" sz="4800" smtClean="0"/>
              <a:t>Presentare semplici problemi analitici e stimolare lo studente a valutare criticamente i risultati, alla luce delle differenti operazioni effettuate.</a:t>
            </a:r>
            <a:endParaRPr lang="it-IT" sz="4600" smtClean="0"/>
          </a:p>
        </p:txBody>
      </p:sp>
      <p:sp>
        <p:nvSpPr>
          <p:cNvPr id="19458" name="Titolo 1"/>
          <p:cNvSpPr txBox="1">
            <a:spLocks/>
          </p:cNvSpPr>
          <p:nvPr/>
        </p:nvSpPr>
        <p:spPr bwMode="auto">
          <a:xfrm>
            <a:off x="471488" y="60150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it-IT" sz="2200" b="1"/>
              <a:t>OBIETTIVI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8"/>
          <p:cNvSpPr>
            <a:spLocks noGrp="1"/>
          </p:cNvSpPr>
          <p:nvPr>
            <p:ph type="title"/>
          </p:nvPr>
        </p:nvSpPr>
        <p:spPr>
          <a:xfrm>
            <a:off x="611188" y="1628775"/>
            <a:ext cx="8229600" cy="2808288"/>
          </a:xfrm>
        </p:spPr>
        <p:txBody>
          <a:bodyPr/>
          <a:lstStyle/>
          <a:p>
            <a:pPr eaLnBrk="1" hangingPunct="1"/>
            <a:r>
              <a:rPr lang="it-IT" sz="4800" smtClean="0"/>
              <a:t>Allargare la comprensione del fenomeno  “reazione chimica”, attraverso l’osservazione e la misura.</a:t>
            </a:r>
          </a:p>
        </p:txBody>
      </p:sp>
      <p:sp>
        <p:nvSpPr>
          <p:cNvPr id="20482" name="Titolo 1"/>
          <p:cNvSpPr txBox="1">
            <a:spLocks/>
          </p:cNvSpPr>
          <p:nvPr/>
        </p:nvSpPr>
        <p:spPr bwMode="auto">
          <a:xfrm>
            <a:off x="471488" y="60150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it-IT" sz="2200" b="1"/>
              <a:t>OBIETTIVI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3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algn="ctr" eaLnBrk="1" hangingPunct="1"/>
            <a:r>
              <a:rPr lang="it-IT" smtClean="0"/>
              <a:t>Eccoli</a:t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all’opera!!!</a:t>
            </a:r>
          </a:p>
        </p:txBody>
      </p:sp>
      <p:sp>
        <p:nvSpPr>
          <p:cNvPr id="21507" name="Segnaposto testo 5"/>
          <p:cNvSpPr>
            <a:spLocks noGrp="1"/>
          </p:cNvSpPr>
          <p:nvPr>
            <p:ph type="body" sz="half" idx="2"/>
          </p:nvPr>
        </p:nvSpPr>
        <p:spPr>
          <a:xfrm>
            <a:off x="287338" y="3749675"/>
            <a:ext cx="2627312" cy="2422525"/>
          </a:xfrm>
        </p:spPr>
        <p:txBody>
          <a:bodyPr/>
          <a:lstStyle/>
          <a:p>
            <a:pPr eaLnBrk="1" hangingPunct="1"/>
            <a:r>
              <a:rPr lang="it-IT" smtClean="0"/>
              <a:t>nel LABORATORIO del </a:t>
            </a:r>
          </a:p>
          <a:p>
            <a:pPr eaLnBrk="1" hangingPunct="1"/>
            <a:r>
              <a:rPr lang="it-IT" smtClean="0"/>
              <a:t>COLLEGIO</a:t>
            </a:r>
          </a:p>
        </p:txBody>
      </p:sp>
      <p:pic>
        <p:nvPicPr>
          <p:cNvPr id="21508" name="Picture 3" descr="C:\Users\ALESSANDRA\Pictures\Progetto Insubria\20140220_103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/>
          <p:cNvSpPr>
            <a:spLocks noGrp="1"/>
          </p:cNvSpPr>
          <p:nvPr>
            <p:ph type="title"/>
          </p:nvPr>
        </p:nvSpPr>
        <p:spPr>
          <a:xfrm>
            <a:off x="287338" y="466725"/>
            <a:ext cx="2627312" cy="1600200"/>
          </a:xfrm>
        </p:spPr>
        <p:txBody>
          <a:bodyPr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… è sempre lui</a:t>
            </a:r>
          </a:p>
        </p:txBody>
      </p:sp>
      <p:pic>
        <p:nvPicPr>
          <p:cNvPr id="22532" name="Picture 2" descr="C:\Users\ALESSANDRA\Pictures\Progetto Insubria\20140220_103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1113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Science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cienceProject_16x9_TP102922646" id="{E23BA29B-1757-4184-9012-20FF94BE779B}" vid="{CBC114E2-DD7A-44A3-B11E-147A939096A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189</TotalTime>
  <Words>193</Words>
  <Application>Microsoft Office PowerPoint</Application>
  <PresentationFormat>Presentazione su schermo (4:3)</PresentationFormat>
  <Paragraphs>43</Paragraphs>
  <Slides>34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Modello struttura</vt:lpstr>
      </vt:variant>
      <vt:variant>
        <vt:i4>7</vt:i4>
      </vt:variant>
      <vt:variant>
        <vt:lpstr>Titoli diapositive</vt:lpstr>
      </vt:variant>
      <vt:variant>
        <vt:i4>34</vt:i4>
      </vt:variant>
    </vt:vector>
  </HeadingPairs>
  <TitlesOfParts>
    <vt:vector size="43" baseType="lpstr">
      <vt:lpstr>Arial</vt:lpstr>
      <vt:lpstr>Calibri</vt:lpstr>
      <vt:lpstr>Academic Science 16x9</vt:lpstr>
      <vt:lpstr>Academic Science 16x9</vt:lpstr>
      <vt:lpstr>Academic Science 16x9</vt:lpstr>
      <vt:lpstr>Academic Science 16x9</vt:lpstr>
      <vt:lpstr>Academic Science 16x9</vt:lpstr>
      <vt:lpstr>Academic Science 16x9</vt:lpstr>
      <vt:lpstr>Academic Science 16x9</vt:lpstr>
      <vt:lpstr>Progetto Insubria 2014</vt:lpstr>
      <vt:lpstr>Diapositiva 2</vt:lpstr>
      <vt:lpstr>Diapositiva 3</vt:lpstr>
      <vt:lpstr>OBIETTIVI</vt:lpstr>
      <vt:lpstr>Portare lo studente a familiarizzare con le procedure di laboratorio, la strumentazione chimica e le norme di sicurezza basilari.</vt:lpstr>
      <vt:lpstr>Presentare semplici problemi analitici e stimolare lo studente a valutare criticamente i risultati, alla luce delle differenti operazioni effettuate.</vt:lpstr>
      <vt:lpstr>Allargare la comprensione del fenomeno  “reazione chimica”, attraverso l’osservazione e la misura.</vt:lpstr>
      <vt:lpstr>Eccoli  all’opera!!!</vt:lpstr>
      <vt:lpstr> … è sempre lui</vt:lpstr>
      <vt:lpstr> … ancora lui!!!</vt:lpstr>
      <vt:lpstr> … finalmente … una faccia nuova</vt:lpstr>
      <vt:lpstr>… ed ora   all’INSUBRIA</vt:lpstr>
      <vt:lpstr>Nel Laboratorio  del «mitico» Dr. Maspero</vt:lpstr>
      <vt:lpstr>… con i suoi  dottorandi </vt:lpstr>
      <vt:lpstr>…finalmente una fanciulla..</vt:lpstr>
      <vt:lpstr>…cosa avete combinato?</vt:lpstr>
      <vt:lpstr>Ecco a voi N  nome in codice M  mai R  rischiare  Ops!!  Ecco a voi  N nuclear M magnetic R resonance  </vt:lpstr>
      <vt:lpstr> Bravi!!  Ora possiamo fare la torta</vt:lpstr>
      <vt:lpstr> …con il tecnico dell’NMR</vt:lpstr>
      <vt:lpstr> …con il dottorino ….</vt:lpstr>
      <vt:lpstr>ö</vt:lpstr>
      <vt:lpstr> Occhio a non fare disastri!!!</vt:lpstr>
      <vt:lpstr> il vanitoso!!!</vt:lpstr>
      <vt:lpstr> è sempre quello di prima… che manie di protagonismo</vt:lpstr>
      <vt:lpstr> che precisione!!!</vt:lpstr>
      <vt:lpstr>Diapositiva 26</vt:lpstr>
      <vt:lpstr> i tre re magi   YA-YA, Live 2, Pasticcio</vt:lpstr>
      <vt:lpstr>…YA-YA smettila di fingere!!!</vt:lpstr>
      <vt:lpstr> Er mejo   delle Scienze  Applicate</vt:lpstr>
      <vt:lpstr> …trova il cespuglio!!!</vt:lpstr>
      <vt:lpstr> </vt:lpstr>
      <vt:lpstr> …e ora tutti in posa</vt:lpstr>
      <vt:lpstr> come sono belli!!</vt:lpstr>
      <vt:lpstr>L’intesa Vincente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Insubria 2014</dc:title>
  <dc:creator>ALESSANDRA</dc:creator>
  <cp:lastModifiedBy>utente</cp:lastModifiedBy>
  <cp:revision>21</cp:revision>
  <dcterms:created xsi:type="dcterms:W3CDTF">2014-06-12T09:38:03Z</dcterms:created>
  <dcterms:modified xsi:type="dcterms:W3CDTF">2014-11-21T12:31:54Z</dcterms:modified>
</cp:coreProperties>
</file>