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it-IT"/>
    </a:defPPr>
    <a:lvl1pPr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A27"/>
    <a:srgbClr val="E7A100"/>
    <a:srgbClr val="F7AD00"/>
    <a:srgbClr val="4163AC"/>
    <a:srgbClr val="DD243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8" autoAdjust="0"/>
    <p:restoredTop sz="94674" autoAdjust="0"/>
  </p:normalViewPr>
  <p:slideViewPr>
    <p:cSldViewPr snapToGrid="0">
      <p:cViewPr>
        <p:scale>
          <a:sx n="66" d="100"/>
          <a:sy n="66" d="100"/>
        </p:scale>
        <p:origin x="-811" y="230"/>
      </p:cViewPr>
      <p:guideLst>
        <p:guide orient="horz" pos="634"/>
        <p:guide pos="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0.bin"/><Relationship Id="rId2" Type="http://schemas.microsoft.com/office/2006/relationships/legacyDiagramText" Target="legacyDiagramText9.bin"/><Relationship Id="rId1" Type="http://schemas.microsoft.com/office/2006/relationships/legacyDiagramText" Target="legacyDiagramText8.bin"/><Relationship Id="rId4" Type="http://schemas.microsoft.com/office/2006/relationships/legacyDiagramText" Target="legacyDiagramText1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C8D98-5B34-4B6C-81EA-38EEBBB20300}" type="datetimeFigureOut">
              <a:rPr lang="it-IT"/>
              <a:pPr>
                <a:defRPr/>
              </a:pPr>
              <a:t>12/11/2015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BBFF7-A3D3-4A27-9140-A3250A28DF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BC437-FF2F-43E1-89D5-819233C59152}" type="datetimeFigureOut">
              <a:rPr lang="it-IT"/>
              <a:pPr>
                <a:defRPr/>
              </a:pPr>
              <a:t>12/11/2015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CCA64-6991-4A7C-8B35-F5B8E0D83F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5163B-B557-4E67-95D5-BBED21CE081E}" type="datetimeFigureOut">
              <a:rPr lang="it-IT"/>
              <a:pPr>
                <a:defRPr/>
              </a:pPr>
              <a:t>12/11/2015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01FDF-9CD4-4808-AD18-E4F535940F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F176F-0A0C-4B2D-BEAC-86FFEE1E227A}" type="datetimeFigureOut">
              <a:rPr lang="it-IT"/>
              <a:pPr>
                <a:defRPr/>
              </a:pPr>
              <a:t>12/11/2015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84F6B-83FA-4403-B528-97909CBD52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EC80D-49D5-48A6-89D9-3B5B6FA0BEA3}" type="datetimeFigureOut">
              <a:rPr lang="it-IT"/>
              <a:pPr>
                <a:defRPr/>
              </a:pPr>
              <a:t>12/11/2015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88DB8-3C0E-4E79-95FA-2D81340301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4C699-41ED-4588-BFDD-5D177DCC80D6}" type="datetimeFigureOut">
              <a:rPr lang="it-IT"/>
              <a:pPr>
                <a:defRPr/>
              </a:pPr>
              <a:t>12/11/2015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0E7F5-2827-4F1F-91A5-D1BDF23B0F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B4890-DA2F-4ECB-AC2A-3E4461A8E18F}" type="datetimeFigureOut">
              <a:rPr lang="it-IT"/>
              <a:pPr>
                <a:defRPr/>
              </a:pPr>
              <a:t>12/11/2015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5CC80-7072-4096-A6DD-E60A34F15F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B9255-CD83-48B1-843F-53C59C117AE7}" type="datetimeFigureOut">
              <a:rPr lang="it-IT"/>
              <a:pPr>
                <a:defRPr/>
              </a:pPr>
              <a:t>12/11/2015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748FD-4443-44CA-A98B-CCDC291DF2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8B4A0-C751-4D8A-8C81-F89F254CF2FB}" type="datetimeFigureOut">
              <a:rPr lang="it-IT"/>
              <a:pPr>
                <a:defRPr/>
              </a:pPr>
              <a:t>12/11/2015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C892D-7CBE-4103-9ED5-CA280E96CF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1CB0B-28D3-46D4-AA5A-BF49CB366BF7}" type="datetimeFigureOut">
              <a:rPr lang="it-IT"/>
              <a:pPr>
                <a:defRPr/>
              </a:pPr>
              <a:t>12/11/2015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F251B-48CD-452B-AA89-4165AF351B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F2C7D-BDAD-4229-BAE5-AD139F1C70FE}" type="datetimeFigureOut">
              <a:rPr lang="it-IT"/>
              <a:pPr>
                <a:defRPr/>
              </a:pPr>
              <a:t>12/11/2015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C7DBD-D51B-44A3-88FA-C17F5C559B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D2CDF6-23CC-443C-AF93-4AC5F82D7EFA}" type="datetimeFigureOut">
              <a:rPr lang="it-IT"/>
              <a:pPr>
                <a:defRPr/>
              </a:pPr>
              <a:t>12/11/2015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37D797-8321-4C43-95F1-D90D82E384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CasellaDiTesto 5"/>
          <p:cNvSpPr txBox="1">
            <a:spLocks noChangeArrowheads="1"/>
          </p:cNvSpPr>
          <p:nvPr/>
        </p:nvSpPr>
        <p:spPr bwMode="auto">
          <a:xfrm>
            <a:off x="3978275" y="1055688"/>
            <a:ext cx="4321175" cy="382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2400" i="1">
                <a:latin typeface="Calibri" pitchFamily="34" charset="0"/>
              </a:rPr>
              <a:t>Mariachiara Rossi</a:t>
            </a:r>
          </a:p>
          <a:p>
            <a:pPr>
              <a:defRPr/>
            </a:pPr>
            <a:endParaRPr lang="it-IT" sz="2500" i="1">
              <a:latin typeface="Calibri" pitchFamily="34" charset="0"/>
            </a:endParaRPr>
          </a:p>
          <a:p>
            <a:pPr>
              <a:defRPr/>
            </a:pPr>
            <a:endParaRPr lang="it-IT" sz="32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it-IT" sz="32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SINTESI DELL’ANALISI E DEI RISULTATI DELLO STRUMENTO SADI</a:t>
            </a:r>
          </a:p>
          <a:p>
            <a:pPr>
              <a:defRPr/>
            </a:pPr>
            <a:r>
              <a:rPr lang="it-IT" sz="1400" b="1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Strumento di Autovalutazione della Didattica Inclusiva</a:t>
            </a:r>
          </a:p>
          <a:p>
            <a:pPr>
              <a:defRPr/>
            </a:pPr>
            <a:endParaRPr lang="it-IT" b="1" i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it-IT" b="1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Collegio Gallio - Como</a:t>
            </a:r>
            <a:endParaRPr lang="it-IT" sz="3600">
              <a:latin typeface="Calibri" pitchFamily="34" charset="0"/>
            </a:endParaRPr>
          </a:p>
          <a:p>
            <a:pPr algn="l">
              <a:defRPr/>
            </a:pPr>
            <a:endParaRPr lang="it-IT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ttangolo 3"/>
          <p:cNvSpPr>
            <a:spLocks noChangeArrowheads="1"/>
          </p:cNvSpPr>
          <p:nvPr/>
        </p:nvSpPr>
        <p:spPr bwMode="auto">
          <a:xfrm>
            <a:off x="749300" y="815975"/>
            <a:ext cx="74771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>
                <a:latin typeface="Calibri" pitchFamily="34" charset="0"/>
              </a:rPr>
              <a:t>SPERIMENTAZIONE DEL SADI</a:t>
            </a:r>
            <a:endParaRPr lang="it-IT" sz="4400">
              <a:latin typeface="Calibri" pitchFamily="34" charset="0"/>
            </a:endParaRPr>
          </a:p>
          <a:p>
            <a:pPr algn="l"/>
            <a:endParaRPr lang="it-IT" sz="4400">
              <a:latin typeface="Calibri" pitchFamily="34" charset="0"/>
            </a:endParaRPr>
          </a:p>
        </p:txBody>
      </p:sp>
      <p:sp>
        <p:nvSpPr>
          <p:cNvPr id="24580" name="Rettangolo 8"/>
          <p:cNvSpPr>
            <a:spLocks noChangeArrowheads="1"/>
          </p:cNvSpPr>
          <p:nvPr/>
        </p:nvSpPr>
        <p:spPr bwMode="auto">
          <a:xfrm>
            <a:off x="1016000" y="2559050"/>
            <a:ext cx="7153275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it-IT" sz="26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SCUOLE SECONDARIE DI SECONDO GRADO</a:t>
            </a:r>
          </a:p>
          <a:p>
            <a:pPr marL="342900" indent="-342900">
              <a:defRPr/>
            </a:pPr>
            <a:endParaRPr lang="it-IT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defRPr/>
            </a:pPr>
            <a:endParaRPr lang="it-IT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defRPr/>
            </a:pPr>
            <a:endParaRPr lang="it-IT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defRPr/>
            </a:pPr>
            <a:r>
              <a:rPr lang="it-IT" sz="2400" i="1">
                <a:effectLst>
                  <a:outerShdw blurRad="38100" dist="38100" dir="2700000" algn="tl">
                    <a:srgbClr val="C0C0C0"/>
                  </a:outerShdw>
                </a:effectLst>
              </a:rPr>
              <a:t>Liceo Classico</a:t>
            </a:r>
          </a:p>
          <a:p>
            <a:pPr marL="342900" indent="-342900" algn="l">
              <a:defRPr/>
            </a:pPr>
            <a:r>
              <a:rPr lang="it-IT" sz="2400" i="1">
                <a:effectLst>
                  <a:outerShdw blurRad="38100" dist="38100" dir="2700000" algn="tl">
                    <a:srgbClr val="C0C0C0"/>
                  </a:outerShdw>
                </a:effectLst>
              </a:rPr>
              <a:t>Liceo Linguistico</a:t>
            </a:r>
          </a:p>
          <a:p>
            <a:pPr marL="342900" indent="-342900" algn="l">
              <a:defRPr/>
            </a:pPr>
            <a:r>
              <a:rPr lang="it-IT" sz="2400" i="1">
                <a:effectLst>
                  <a:outerShdw blurRad="38100" dist="38100" dir="2700000" algn="tl">
                    <a:srgbClr val="C0C0C0"/>
                  </a:outerShdw>
                </a:effectLst>
              </a:rPr>
              <a:t>Liceo Scientifico</a:t>
            </a:r>
          </a:p>
          <a:p>
            <a:pPr marL="342900" indent="-342900" algn="l">
              <a:defRPr/>
            </a:pPr>
            <a:endParaRPr lang="it-IT" sz="2600" i="1">
              <a:latin typeface="Calibri" pitchFamily="34" charset="0"/>
            </a:endParaRPr>
          </a:p>
        </p:txBody>
      </p:sp>
      <p:pic>
        <p:nvPicPr>
          <p:cNvPr id="22532" name="Picture 5" descr="Why not learn a new language this summer? Whether you fancy learning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4550" y="3290888"/>
            <a:ext cx="2962275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0" name="Im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ttangolo 3"/>
          <p:cNvSpPr>
            <a:spLocks noChangeArrowheads="1"/>
          </p:cNvSpPr>
          <p:nvPr/>
        </p:nvSpPr>
        <p:spPr bwMode="auto">
          <a:xfrm>
            <a:off x="749300" y="815975"/>
            <a:ext cx="7477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>
                <a:latin typeface="Calibri" pitchFamily="34" charset="0"/>
              </a:rPr>
              <a:t>METODOLOGIA</a:t>
            </a:r>
          </a:p>
        </p:txBody>
      </p:sp>
      <p:sp>
        <p:nvSpPr>
          <p:cNvPr id="25604" name="Rettangolo 8"/>
          <p:cNvSpPr>
            <a:spLocks noChangeArrowheads="1"/>
          </p:cNvSpPr>
          <p:nvPr/>
        </p:nvSpPr>
        <p:spPr bwMode="auto">
          <a:xfrm>
            <a:off x="1016000" y="1749425"/>
            <a:ext cx="71532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endParaRPr lang="it-IT" sz="26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900" indent="-342900">
              <a:buFontTx/>
              <a:buChar char="•"/>
              <a:defRPr/>
            </a:pPr>
            <a:endParaRPr lang="it-IT" sz="2600">
              <a:latin typeface="Calibri" pitchFamily="34" charset="0"/>
            </a:endParaRPr>
          </a:p>
        </p:txBody>
      </p:sp>
      <p:graphicFrame>
        <p:nvGraphicFramePr>
          <p:cNvPr id="25605" name="Organization Chart 5"/>
          <p:cNvGraphicFramePr>
            <a:graphicFrameLocks/>
          </p:cNvGraphicFramePr>
          <p:nvPr/>
        </p:nvGraphicFramePr>
        <p:xfrm>
          <a:off x="431800" y="2009775"/>
          <a:ext cx="8429625" cy="3702050"/>
        </p:xfrm>
        <a:graphic>
          <a:graphicData uri="http://schemas.openxmlformats.org/drawingml/2006/compatibility">
            <com:legacyDrawing xmlns:com="http://schemas.openxmlformats.org/drawingml/2006/compatibility" spid="_x0000_s2560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ttangolo 3"/>
          <p:cNvSpPr>
            <a:spLocks noChangeArrowheads="1"/>
          </p:cNvSpPr>
          <p:nvPr/>
        </p:nvSpPr>
        <p:spPr bwMode="auto">
          <a:xfrm>
            <a:off x="749300" y="815975"/>
            <a:ext cx="747712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>
                <a:latin typeface="Calibri" pitchFamily="34" charset="0"/>
              </a:rPr>
              <a:t>DIFFICOLTÀ NELL’APPLICAZIONE</a:t>
            </a:r>
            <a:endParaRPr lang="it-IT" sz="4400">
              <a:latin typeface="Calibri" pitchFamily="34" charset="0"/>
            </a:endParaRPr>
          </a:p>
          <a:p>
            <a:pPr algn="l"/>
            <a:endParaRPr lang="it-IT" sz="4400">
              <a:latin typeface="Calibri" pitchFamily="34" charset="0"/>
            </a:endParaRPr>
          </a:p>
        </p:txBody>
      </p:sp>
      <p:sp>
        <p:nvSpPr>
          <p:cNvPr id="26628" name="Rettangolo 8"/>
          <p:cNvSpPr>
            <a:spLocks noChangeArrowheads="1"/>
          </p:cNvSpPr>
          <p:nvPr/>
        </p:nvSpPr>
        <p:spPr bwMode="auto">
          <a:xfrm>
            <a:off x="1016000" y="2536825"/>
            <a:ext cx="7153275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it-IT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Resistenza dei docenti al cambiamento verso l’Inclusione</a:t>
            </a:r>
            <a:r>
              <a:rPr lang="it-IT" sz="26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  <a:p>
            <a:pPr marL="342900" indent="-342900">
              <a:defRPr/>
            </a:pPr>
            <a:endParaRPr lang="it-IT" sz="26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900" indent="-342900">
              <a:defRPr/>
            </a:pPr>
            <a:r>
              <a:rPr lang="it-IT" sz="22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Alcuni docenti hanno vissuto il suggerimento di nuove modalità didattiche improntate all’Inclusione come una critica rispetto alle modalità utilizzate fino ad ora. </a:t>
            </a:r>
          </a:p>
          <a:p>
            <a:pPr marL="342900" indent="-342900">
              <a:defRPr/>
            </a:pPr>
            <a:r>
              <a:rPr lang="it-IT" sz="22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Rigidi e sicuri nelle procedure fatte proprie da anni hanno guardato alle nuove proposte con sospetto</a:t>
            </a:r>
          </a:p>
          <a:p>
            <a:pPr marL="342900" indent="-342900">
              <a:defRPr/>
            </a:pPr>
            <a:endParaRPr lang="it-IT" sz="2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ttangolo 3"/>
          <p:cNvSpPr>
            <a:spLocks noChangeArrowheads="1"/>
          </p:cNvSpPr>
          <p:nvPr/>
        </p:nvSpPr>
        <p:spPr bwMode="auto">
          <a:xfrm>
            <a:off x="749300" y="815975"/>
            <a:ext cx="747712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>
                <a:latin typeface="Calibri" pitchFamily="34" charset="0"/>
              </a:rPr>
              <a:t>COME È STATA AFFRONTATA LA DIFFICOLTÀ</a:t>
            </a:r>
            <a:endParaRPr lang="it-IT" sz="4400">
              <a:latin typeface="Calibri" pitchFamily="34" charset="0"/>
            </a:endParaRPr>
          </a:p>
          <a:p>
            <a:pPr algn="l"/>
            <a:endParaRPr lang="it-IT" sz="4400">
              <a:latin typeface="Calibri" pitchFamily="34" charset="0"/>
            </a:endParaRPr>
          </a:p>
        </p:txBody>
      </p:sp>
      <p:sp>
        <p:nvSpPr>
          <p:cNvPr id="24580" name="Rettangolo 8"/>
          <p:cNvSpPr>
            <a:spLocks noChangeArrowheads="1"/>
          </p:cNvSpPr>
          <p:nvPr/>
        </p:nvSpPr>
        <p:spPr bwMode="auto">
          <a:xfrm>
            <a:off x="1016000" y="2559050"/>
            <a:ext cx="7153275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it-IT" sz="24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Intervenendo sulla relazione creando un clima di fiducia e rispetto tra i docenti favorevoli all’applicazione di nuove procedure didattiche inclusive e i docenti resistenti e mostrando loro gli esiti positivi dell’applicazione di alcune buone prassi inclusive</a:t>
            </a:r>
          </a:p>
          <a:p>
            <a:pPr marL="342900" indent="-342900" algn="l">
              <a:defRPr/>
            </a:pPr>
            <a:endParaRPr lang="it-IT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defRPr/>
            </a:pP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Questo </a:t>
            </a:r>
            <a:r>
              <a:rPr lang="it-IT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atteggiamento di collaborazione</a:t>
            </a: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 ha permesso un’apertura e un iniziale accostamento alla cultura inclusiva sul quale si sta intervenendo ancora</a:t>
            </a:r>
          </a:p>
          <a:p>
            <a:pPr marL="342900" indent="-342900">
              <a:defRPr/>
            </a:pPr>
            <a:endParaRPr lang="it-IT" sz="2400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defRPr/>
            </a:pPr>
            <a:endParaRPr lang="it-IT" sz="2600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ttangolo 3"/>
          <p:cNvSpPr>
            <a:spLocks noChangeArrowheads="1"/>
          </p:cNvSpPr>
          <p:nvPr/>
        </p:nvSpPr>
        <p:spPr bwMode="auto">
          <a:xfrm>
            <a:off x="749300" y="815975"/>
            <a:ext cx="74771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>
                <a:latin typeface="Calibri" pitchFamily="34" charset="0"/>
              </a:rPr>
              <a:t>TEMPI</a:t>
            </a:r>
            <a:endParaRPr lang="it-IT" sz="4400">
              <a:latin typeface="Calibri" pitchFamily="34" charset="0"/>
            </a:endParaRPr>
          </a:p>
          <a:p>
            <a:pPr algn="l"/>
            <a:endParaRPr lang="it-IT" sz="4400">
              <a:latin typeface="Calibri" pitchFamily="34" charset="0"/>
            </a:endParaRPr>
          </a:p>
        </p:txBody>
      </p:sp>
      <p:sp>
        <p:nvSpPr>
          <p:cNvPr id="24580" name="Rettangolo 8"/>
          <p:cNvSpPr>
            <a:spLocks noChangeArrowheads="1"/>
          </p:cNvSpPr>
          <p:nvPr/>
        </p:nvSpPr>
        <p:spPr bwMode="auto">
          <a:xfrm>
            <a:off x="1016000" y="1736725"/>
            <a:ext cx="7153275" cy="405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defRPr/>
            </a:pP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STEP 1</a:t>
            </a:r>
          </a:p>
          <a:p>
            <a:pPr marL="342900" indent="-342900" algn="l">
              <a:defRPr/>
            </a:pPr>
            <a:r>
              <a:rPr lang="it-IT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Collegio docenti di Istituto</a:t>
            </a: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in cui sono state </a:t>
            </a:r>
            <a:r>
              <a:rPr lang="it-IT" i="1" u="sng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spiegate, discusse e condivise</a:t>
            </a: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le linee guida del Progetto e lo strumento SADI. In questa sede sono stati scelti, su base </a:t>
            </a:r>
            <a:r>
              <a:rPr lang="it-IT" u="sng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volontaria</a:t>
            </a: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i docenti rappresentanti il proprio settore </a:t>
            </a:r>
          </a:p>
          <a:p>
            <a:pPr marL="342900" indent="-342900" algn="l">
              <a:defRPr/>
            </a:pPr>
            <a:endParaRPr lang="it-IT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900" indent="-342900" algn="l">
              <a:defRPr/>
            </a:pP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STEP 2</a:t>
            </a:r>
          </a:p>
          <a:p>
            <a:pPr marL="342900" indent="-342900" algn="l">
              <a:defRPr/>
            </a:pP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Il Referente d’Istituto per l’Inclusione ha coordinato le varie azioni nei tempi e nei modi incaricando ogni docente rappresentante per settore di raccogliere i dati nei singoli Consigli di Classe. A scadenze precise, il rappresentante consegnava al Referente le osservazioni raccolte e valutate in griglie di osservazione. Il Referente si è occupato dell’interpretazione e rielaborazione degli elementi raccolti</a:t>
            </a:r>
          </a:p>
          <a:p>
            <a:pPr marL="342900" indent="-342900" algn="l">
              <a:defRPr/>
            </a:pPr>
            <a:endParaRPr lang="it-IT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900" indent="-342900" algn="l">
              <a:defRPr/>
            </a:pPr>
            <a:endParaRPr lang="it-IT" sz="2600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ttangolo 3"/>
          <p:cNvSpPr>
            <a:spLocks noChangeArrowheads="1"/>
          </p:cNvSpPr>
          <p:nvPr/>
        </p:nvSpPr>
        <p:spPr bwMode="auto">
          <a:xfrm>
            <a:off x="749300" y="815975"/>
            <a:ext cx="74771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>
                <a:latin typeface="Calibri" pitchFamily="34" charset="0"/>
              </a:rPr>
              <a:t>TEMPI</a:t>
            </a:r>
            <a:endParaRPr lang="it-IT" sz="4400">
              <a:latin typeface="Calibri" pitchFamily="34" charset="0"/>
            </a:endParaRPr>
          </a:p>
          <a:p>
            <a:pPr algn="l"/>
            <a:endParaRPr lang="it-IT" sz="4400">
              <a:latin typeface="Calibri" pitchFamily="34" charset="0"/>
            </a:endParaRPr>
          </a:p>
        </p:txBody>
      </p:sp>
      <p:sp>
        <p:nvSpPr>
          <p:cNvPr id="24580" name="Rettangolo 8"/>
          <p:cNvSpPr>
            <a:spLocks noChangeArrowheads="1"/>
          </p:cNvSpPr>
          <p:nvPr/>
        </p:nvSpPr>
        <p:spPr bwMode="auto">
          <a:xfrm>
            <a:off x="1016000" y="1968500"/>
            <a:ext cx="7153275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defRPr/>
            </a:pP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STEP 3</a:t>
            </a:r>
          </a:p>
          <a:p>
            <a:pPr marL="342900" indent="-342900" algn="l">
              <a:defRPr/>
            </a:pP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In base ai dati raccolti dall’analisi, sono stati messi in evidenza i </a:t>
            </a:r>
            <a:r>
              <a:rPr lang="it-IT" u="sng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punti di forza</a:t>
            </a: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e i </a:t>
            </a:r>
            <a:r>
              <a:rPr lang="it-IT" u="sng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punti di debolezza</a:t>
            </a: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delle pratiche inclusive presenti nelle Secondarie di Secondo Grado nonché i possibili </a:t>
            </a:r>
            <a:r>
              <a:rPr lang="it-IT" u="sng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interventi</a:t>
            </a: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emersi dal SADI per un miglioramento delle pratiche inclusive</a:t>
            </a:r>
          </a:p>
          <a:p>
            <a:pPr marL="342900" indent="-342900" algn="l">
              <a:defRPr/>
            </a:pPr>
            <a:endParaRPr lang="it-IT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900" indent="-342900" algn="l">
              <a:defRPr/>
            </a:pP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Allo stato attuale della sperimentazione i risultati, sempre con la stessa metodologia, sono arrivati ai singoli Consigli di Classe che stanno scegliendo per settore gli interventi ritenuti più urgenti ai fini dell’inclusione per il seguente a.s. 2015/16</a:t>
            </a:r>
          </a:p>
          <a:p>
            <a:pPr marL="342900" indent="-342900" algn="l">
              <a:defRPr/>
            </a:pPr>
            <a:endParaRPr lang="it-IT" sz="2600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ttangolo 3"/>
          <p:cNvSpPr>
            <a:spLocks noChangeArrowheads="1"/>
          </p:cNvSpPr>
          <p:nvPr/>
        </p:nvSpPr>
        <p:spPr bwMode="auto">
          <a:xfrm>
            <a:off x="749300" y="815975"/>
            <a:ext cx="7477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>
                <a:latin typeface="Calibri" pitchFamily="34" charset="0"/>
              </a:rPr>
              <a:t>VALUTAZIONE</a:t>
            </a:r>
          </a:p>
        </p:txBody>
      </p:sp>
      <p:sp>
        <p:nvSpPr>
          <p:cNvPr id="24580" name="Rettangolo 8"/>
          <p:cNvSpPr>
            <a:spLocks noChangeArrowheads="1"/>
          </p:cNvSpPr>
          <p:nvPr/>
        </p:nvSpPr>
        <p:spPr bwMode="auto">
          <a:xfrm>
            <a:off x="1016000" y="1968500"/>
            <a:ext cx="715327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it-IT" sz="2600">
                <a:latin typeface="Calibri" pitchFamily="34" charset="0"/>
              </a:rPr>
              <a:t>È</a:t>
            </a:r>
            <a:r>
              <a:rPr lang="it-IT" sz="26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prevista una nuova somministrazione del SADI nel mese di Aprile 2016 per valutare eventuali cambiamenti maturati dall’applicazione degli interventi ritenuti più urgenti ai fini dell’Inclusione</a:t>
            </a:r>
          </a:p>
          <a:p>
            <a:pPr marL="342900" indent="-342900" algn="l"/>
            <a:endParaRPr lang="it-IT" sz="2600" i="1">
              <a:latin typeface="Calibri" pitchFamily="34" charset="0"/>
            </a:endParaRPr>
          </a:p>
        </p:txBody>
      </p:sp>
      <p:pic>
        <p:nvPicPr>
          <p:cNvPr id="30724" name="Picture 5" descr="First see “How Your Mind Makes Decisions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2675" y="4073525"/>
            <a:ext cx="227806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ttangolo 3"/>
          <p:cNvSpPr>
            <a:spLocks noChangeArrowheads="1"/>
          </p:cNvSpPr>
          <p:nvPr/>
        </p:nvSpPr>
        <p:spPr bwMode="auto">
          <a:xfrm>
            <a:off x="749300" y="815975"/>
            <a:ext cx="7477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>
                <a:latin typeface="Calibri" pitchFamily="34" charset="0"/>
              </a:rPr>
              <a:t>VANTAGGI</a:t>
            </a:r>
          </a:p>
        </p:txBody>
      </p:sp>
      <p:sp>
        <p:nvSpPr>
          <p:cNvPr id="24580" name="Rettangolo 8"/>
          <p:cNvSpPr>
            <a:spLocks noChangeArrowheads="1"/>
          </p:cNvSpPr>
          <p:nvPr/>
        </p:nvSpPr>
        <p:spPr bwMode="auto">
          <a:xfrm>
            <a:off x="1016000" y="1968500"/>
            <a:ext cx="715327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defRPr/>
            </a:pP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Questa strategia metodologica si è rivelata nel corso del Progetto efficace per due motivi:</a:t>
            </a:r>
          </a:p>
          <a:p>
            <a:pPr marL="342900" indent="-342900" algn="l">
              <a:defRPr/>
            </a:pPr>
            <a:endParaRPr lang="it-IT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900" indent="-342900" algn="l">
              <a:defRPr/>
            </a:pP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la </a:t>
            </a:r>
            <a:r>
              <a:rPr lang="it-IT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COMUNICAZIONE</a:t>
            </a: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 il rappresentante raggiunge capillarmente ogni singolo docente tramite i Consigli di Classe e le informazioni sono continuamente aggiornate. Nessuno è rimasto escluso dal progetto e il coinvolgimento è stato totale dando a tutti la possibilità di esprimere il proprio parere</a:t>
            </a:r>
          </a:p>
          <a:p>
            <a:pPr marL="342900" indent="-342900" algn="l">
              <a:defRPr/>
            </a:pP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la </a:t>
            </a:r>
            <a:r>
              <a:rPr lang="it-IT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RELAZIONE</a:t>
            </a: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 il fatto che fosse un collega a trasmettere gli aggiornamenti sul Progetto è stato un aspetto positivo anche dal punto di vista relazionale: le decisioni non sono state imposte dall’alto ma frutto di una condivisione comune</a:t>
            </a:r>
          </a:p>
          <a:p>
            <a:pPr marL="342900" indent="-342900" algn="l">
              <a:defRPr/>
            </a:pPr>
            <a:endParaRPr lang="it-IT" sz="2600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ttangolo 3"/>
          <p:cNvSpPr>
            <a:spLocks noChangeArrowheads="1"/>
          </p:cNvSpPr>
          <p:nvPr/>
        </p:nvSpPr>
        <p:spPr bwMode="auto">
          <a:xfrm>
            <a:off x="749300" y="815975"/>
            <a:ext cx="7477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>
                <a:latin typeface="Calibri" pitchFamily="34" charset="0"/>
              </a:rPr>
              <a:t>PRIMO IMPATTO</a:t>
            </a:r>
          </a:p>
        </p:txBody>
      </p:sp>
      <p:sp>
        <p:nvSpPr>
          <p:cNvPr id="24580" name="Rettangolo 8"/>
          <p:cNvSpPr>
            <a:spLocks noChangeArrowheads="1"/>
          </p:cNvSpPr>
          <p:nvPr/>
        </p:nvSpPr>
        <p:spPr bwMode="auto">
          <a:xfrm>
            <a:off x="1016000" y="1968500"/>
            <a:ext cx="715327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buFontTx/>
              <a:buChar char="•"/>
            </a:pP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Aumento della consapevolezza da parte dei docenti di cosa si intende per Inclusione </a:t>
            </a:r>
          </a:p>
          <a:p>
            <a:pPr marL="342900" indent="-342900" algn="l">
              <a:buFontTx/>
              <a:buChar char="•"/>
            </a:pP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Condivisione fra docenti dello stesso clima culturale in riferimento all’Inclusione</a:t>
            </a:r>
          </a:p>
          <a:p>
            <a:pPr marL="342900" indent="-342900" algn="l">
              <a:buFontTx/>
              <a:buChar char="•"/>
            </a:pP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Maggiore coesione tra docenti</a:t>
            </a:r>
          </a:p>
          <a:p>
            <a:pPr marL="342900" indent="-342900" algn="l">
              <a:buFontTx/>
              <a:buChar char="•"/>
            </a:pP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Costituzione del Gruppo di mutuo-aiuto Genitori alunni con Bisogni Educativi Speciali (BES) </a:t>
            </a:r>
          </a:p>
          <a:p>
            <a:pPr marL="342900" indent="-342900" algn="l">
              <a:buFontTx/>
              <a:buChar char="•"/>
            </a:pP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Maggiore collaborazione tra alunni</a:t>
            </a:r>
          </a:p>
          <a:p>
            <a:pPr marL="342900" indent="-342900" algn="l">
              <a:buFontTx/>
              <a:buChar char="•"/>
            </a:pP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A livello didattico sperimentazione di nuove ed efficaci prassi inclusive e apertura ad argomenti universali (eco sostenibilità, differenze culturali, cittadinanza, ecc.)</a:t>
            </a:r>
          </a:p>
          <a:p>
            <a:pPr marL="342900" indent="-342900" algn="l">
              <a:buFontTx/>
              <a:buChar char="•"/>
            </a:pP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Contributo alla ricerca</a:t>
            </a:r>
          </a:p>
          <a:p>
            <a:pPr marL="342900" indent="-342900" algn="l"/>
            <a:endParaRPr lang="it-IT" sz="2600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ttangolo 3"/>
          <p:cNvSpPr>
            <a:spLocks noChangeArrowheads="1"/>
          </p:cNvSpPr>
          <p:nvPr/>
        </p:nvSpPr>
        <p:spPr bwMode="auto">
          <a:xfrm>
            <a:off x="749300" y="815975"/>
            <a:ext cx="7477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>
                <a:latin typeface="Calibri" pitchFamily="34" charset="0"/>
              </a:rPr>
              <a:t>ESITO GENERALE</a:t>
            </a:r>
          </a:p>
        </p:txBody>
      </p:sp>
      <p:sp>
        <p:nvSpPr>
          <p:cNvPr id="24580" name="Rettangolo 8"/>
          <p:cNvSpPr>
            <a:spLocks noChangeArrowheads="1"/>
          </p:cNvSpPr>
          <p:nvPr/>
        </p:nvSpPr>
        <p:spPr bwMode="auto">
          <a:xfrm>
            <a:off x="1016000" y="1968500"/>
            <a:ext cx="71532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it-IT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PUNTO DI FORZA</a:t>
            </a:r>
          </a:p>
          <a:p>
            <a:pPr marL="342900" indent="-342900"/>
            <a:r>
              <a:rPr lang="it-IT" sz="26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Il clima della scuola si presta alla possibilità di formare i docenti ad agire secondo prassi di insegnamento più inclusive</a:t>
            </a:r>
          </a:p>
          <a:p>
            <a:pPr marL="342900" indent="-342900"/>
            <a:endParaRPr lang="it-IT" sz="26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900" indent="-342900"/>
            <a:endParaRPr lang="it-IT" sz="26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900" indent="-342900"/>
            <a:r>
              <a:rPr lang="it-IT" sz="26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Sono presenti buone pratiche didattiche inclusive</a:t>
            </a:r>
          </a:p>
          <a:p>
            <a:pPr marL="342900" indent="-342900" algn="l"/>
            <a:endParaRPr lang="it-IT" sz="2600" i="1">
              <a:latin typeface="Calibri" pitchFamily="34" charset="0"/>
            </a:endParaRPr>
          </a:p>
        </p:txBody>
      </p:sp>
      <p:pic>
        <p:nvPicPr>
          <p:cNvPr id="33797" name="Picture 5" descr="Gruppo per figli di genitori separat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5238" y="3692525"/>
            <a:ext cx="1470025" cy="731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ttangolo 3"/>
          <p:cNvSpPr>
            <a:spLocks noChangeArrowheads="1"/>
          </p:cNvSpPr>
          <p:nvPr/>
        </p:nvSpPr>
        <p:spPr bwMode="auto">
          <a:xfrm>
            <a:off x="749300" y="815975"/>
            <a:ext cx="74771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>
                <a:latin typeface="Calibri" pitchFamily="34" charset="0"/>
              </a:rPr>
              <a:t>UNA SCELTA CONDIVISA</a:t>
            </a:r>
            <a:endParaRPr lang="it-IT" sz="4400">
              <a:latin typeface="Calibri" pitchFamily="34" charset="0"/>
            </a:endParaRPr>
          </a:p>
          <a:p>
            <a:pPr algn="l"/>
            <a:endParaRPr lang="it-IT" sz="4400">
              <a:latin typeface="Calibri" pitchFamily="34" charset="0"/>
            </a:endParaRPr>
          </a:p>
        </p:txBody>
      </p:sp>
      <p:sp>
        <p:nvSpPr>
          <p:cNvPr id="14339" name="Rettangolo 8"/>
          <p:cNvSpPr>
            <a:spLocks noChangeArrowheads="1"/>
          </p:cNvSpPr>
          <p:nvPr/>
        </p:nvSpPr>
        <p:spPr bwMode="auto">
          <a:xfrm>
            <a:off x="1016000" y="1749425"/>
            <a:ext cx="7153275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endParaRPr lang="it-IT" sz="2600">
              <a:latin typeface="Calibri" pitchFamily="34" charset="0"/>
            </a:endParaRPr>
          </a:p>
          <a:p>
            <a:pPr>
              <a:defRPr/>
            </a:pPr>
            <a:r>
              <a:rPr lang="it-IT" sz="26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Prima di sperimentare lo strumento di autovalutazione SADI abbiamo presentato il Progetto in un </a:t>
            </a:r>
            <a:r>
              <a:rPr lang="it-IT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Collegio Docenti di Istituto</a:t>
            </a:r>
          </a:p>
        </p:txBody>
      </p:sp>
      <p:pic>
        <p:nvPicPr>
          <p:cNvPr id="14340" name="Picture 5" descr="icona b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6725" y="3440113"/>
            <a:ext cx="3024188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ttangolo 3"/>
          <p:cNvSpPr>
            <a:spLocks noChangeArrowheads="1"/>
          </p:cNvSpPr>
          <p:nvPr/>
        </p:nvSpPr>
        <p:spPr bwMode="auto">
          <a:xfrm>
            <a:off x="749300" y="815975"/>
            <a:ext cx="7477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>
                <a:latin typeface="Calibri" pitchFamily="34" charset="0"/>
              </a:rPr>
              <a:t>ESITO GENERALE</a:t>
            </a:r>
          </a:p>
        </p:txBody>
      </p:sp>
      <p:sp>
        <p:nvSpPr>
          <p:cNvPr id="24580" name="Rettangolo 8"/>
          <p:cNvSpPr>
            <a:spLocks noChangeArrowheads="1"/>
          </p:cNvSpPr>
          <p:nvPr/>
        </p:nvSpPr>
        <p:spPr bwMode="auto">
          <a:xfrm>
            <a:off x="1016000" y="1968500"/>
            <a:ext cx="71532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it-IT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PUNTO DI DEBOLEZZA</a:t>
            </a:r>
          </a:p>
          <a:p>
            <a:pPr marL="342900" indent="-342900"/>
            <a:endParaRPr lang="it-IT" sz="26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900" indent="-342900"/>
            <a:endParaRPr lang="it-IT" sz="26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900" indent="-342900"/>
            <a:endParaRPr lang="it-IT" sz="26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900" indent="-342900"/>
            <a:endParaRPr lang="it-IT" sz="26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900" indent="-342900"/>
            <a:r>
              <a:rPr lang="it-IT" sz="26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L’applicazione di buone prassi inclusive è lasciata alla volontà e alla scelta del singolo docente</a:t>
            </a:r>
          </a:p>
          <a:p>
            <a:pPr marL="342900" indent="-342900"/>
            <a:r>
              <a:rPr lang="it-IT" sz="26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Mancano procedure condivise a livello collegiale</a:t>
            </a:r>
          </a:p>
        </p:txBody>
      </p:sp>
      <p:pic>
        <p:nvPicPr>
          <p:cNvPr id="34821" name="Picture 5" descr="it s been ages since i ve put a puzzle together but i still remember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6650" y="2559050"/>
            <a:ext cx="1809750" cy="1243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ttangolo 3"/>
          <p:cNvSpPr>
            <a:spLocks noChangeArrowheads="1"/>
          </p:cNvSpPr>
          <p:nvPr/>
        </p:nvSpPr>
        <p:spPr bwMode="auto">
          <a:xfrm>
            <a:off x="749300" y="815975"/>
            <a:ext cx="7477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>
                <a:latin typeface="Calibri" pitchFamily="34" charset="0"/>
              </a:rPr>
              <a:t>ESITO GENERALE</a:t>
            </a:r>
          </a:p>
        </p:txBody>
      </p:sp>
      <p:sp>
        <p:nvSpPr>
          <p:cNvPr id="24580" name="Rettangolo 8"/>
          <p:cNvSpPr>
            <a:spLocks noChangeArrowheads="1"/>
          </p:cNvSpPr>
          <p:nvPr/>
        </p:nvSpPr>
        <p:spPr bwMode="auto">
          <a:xfrm>
            <a:off x="1016000" y="1968500"/>
            <a:ext cx="7153275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it-IT" sz="24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900" indent="-342900"/>
            <a:endParaRPr lang="it-IT" sz="24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900" indent="-342900"/>
            <a:endParaRPr lang="it-IT" sz="22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900" indent="-342900"/>
            <a:r>
              <a:rPr lang="it-IT" sz="22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Occorre intervenire a livello globale coinvolgendo l’intero corpo docente in un lento ma progressivo cambiamento culturale e metodologico verso una scuola più inclusiva</a:t>
            </a:r>
          </a:p>
          <a:p>
            <a:pPr marL="342900" indent="-342900"/>
            <a:r>
              <a:rPr lang="it-IT" sz="22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Le azioni inclusive devono essere sistematizzate in documenti e prassi oggettivamente verificabili e </a:t>
            </a:r>
            <a:r>
              <a:rPr lang="it-IT" sz="2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condivise</a:t>
            </a:r>
            <a:r>
              <a:rPr lang="it-IT" sz="22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 tutti come scelta comune</a:t>
            </a:r>
          </a:p>
          <a:p>
            <a:pPr marL="342900" indent="-342900"/>
            <a:r>
              <a:rPr lang="it-IT" sz="22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</a:t>
            </a:r>
            <a:r>
              <a:rPr lang="it-IT" sz="2200" u="sng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Condivise e non imposte</a:t>
            </a:r>
          </a:p>
        </p:txBody>
      </p:sp>
      <p:pic>
        <p:nvPicPr>
          <p:cNvPr id="35845" name="Picture 5" descr="Questi alcuni commenti dei ragazzi, raccolti dalla docente in aula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5238" y="1627188"/>
            <a:ext cx="1336675" cy="1163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ttangolo 3"/>
          <p:cNvSpPr>
            <a:spLocks noChangeArrowheads="1"/>
          </p:cNvSpPr>
          <p:nvPr/>
        </p:nvSpPr>
        <p:spPr bwMode="auto">
          <a:xfrm>
            <a:off x="749300" y="815975"/>
            <a:ext cx="7477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>
                <a:latin typeface="Calibri" pitchFamily="34" charset="0"/>
              </a:rPr>
              <a:t>ESITI SPECIFICI</a:t>
            </a:r>
          </a:p>
        </p:txBody>
      </p:sp>
      <p:sp>
        <p:nvSpPr>
          <p:cNvPr id="24580" name="Rettangolo 8"/>
          <p:cNvSpPr>
            <a:spLocks noChangeArrowheads="1"/>
          </p:cNvSpPr>
          <p:nvPr/>
        </p:nvSpPr>
        <p:spPr bwMode="auto">
          <a:xfrm>
            <a:off x="1016000" y="1968500"/>
            <a:ext cx="26511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Il SADI ha evidenziato le seguenti </a:t>
            </a:r>
            <a:r>
              <a:rPr lang="it-IT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aree critiche</a:t>
            </a: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 nella sezione relativa alla DIDATTICA</a:t>
            </a:r>
          </a:p>
        </p:txBody>
      </p:sp>
      <p:graphicFrame>
        <p:nvGraphicFramePr>
          <p:cNvPr id="36879" name="Diagram 15"/>
          <p:cNvGraphicFramePr>
            <a:graphicFrameLocks/>
          </p:cNvGraphicFramePr>
          <p:nvPr/>
        </p:nvGraphicFramePr>
        <p:xfrm>
          <a:off x="4648200" y="1635125"/>
          <a:ext cx="4038600" cy="3951288"/>
        </p:xfrm>
        <a:graphic>
          <a:graphicData uri="http://schemas.openxmlformats.org/drawingml/2006/compatibility">
            <com:legacyDrawing xmlns:com="http://schemas.openxmlformats.org/drawingml/2006/compatibility" spid="_x0000_s3687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ttangolo 3"/>
          <p:cNvSpPr>
            <a:spLocks noChangeArrowheads="1"/>
          </p:cNvSpPr>
          <p:nvPr/>
        </p:nvSpPr>
        <p:spPr bwMode="auto">
          <a:xfrm>
            <a:off x="749300" y="815975"/>
            <a:ext cx="7477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>
                <a:latin typeface="Calibri" pitchFamily="34" charset="0"/>
              </a:rPr>
              <a:t>PROGETTAZIONE</a:t>
            </a:r>
          </a:p>
        </p:txBody>
      </p:sp>
      <p:sp>
        <p:nvSpPr>
          <p:cNvPr id="24580" name="Rettangolo 8"/>
          <p:cNvSpPr>
            <a:spLocks noChangeArrowheads="1"/>
          </p:cNvSpPr>
          <p:nvPr/>
        </p:nvSpPr>
        <p:spPr bwMode="auto">
          <a:xfrm>
            <a:off x="1016000" y="1968500"/>
            <a:ext cx="7153275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it-IT" sz="26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È</a:t>
            </a:r>
            <a:r>
              <a:rPr lang="it-IT" sz="24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carente una condivisione collegiale delle scelte e delle procedure </a:t>
            </a:r>
          </a:p>
          <a:p>
            <a:pPr marL="342900" indent="-342900"/>
            <a:r>
              <a:rPr lang="it-IT" sz="24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Gli alunni non vengono coinvolti nei processi di autovalutazione e più in generale nella consapevolezza del loro percorso di apprendimento</a:t>
            </a:r>
          </a:p>
          <a:p>
            <a:pPr marL="342900" indent="-342900"/>
            <a:r>
              <a:rPr lang="it-IT" sz="24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Sono assenti riferimenti specifici a pratiche di inclusione</a:t>
            </a:r>
          </a:p>
          <a:p>
            <a:pPr marL="342900" indent="-342900"/>
            <a:r>
              <a:rPr lang="it-IT" sz="24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Manca una adeguata documentazione in cui siano raccolte le esperienze di inclusione già sperimentate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ttangolo 3"/>
          <p:cNvSpPr>
            <a:spLocks noChangeArrowheads="1"/>
          </p:cNvSpPr>
          <p:nvPr/>
        </p:nvSpPr>
        <p:spPr bwMode="auto">
          <a:xfrm>
            <a:off x="749300" y="815975"/>
            <a:ext cx="74771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>
                <a:latin typeface="Calibri" pitchFamily="34" charset="0"/>
              </a:rPr>
              <a:t>SOSTEGNI E LAVORO IN GRUPPO</a:t>
            </a:r>
          </a:p>
        </p:txBody>
      </p:sp>
      <p:sp>
        <p:nvSpPr>
          <p:cNvPr id="24580" name="Rettangolo 8"/>
          <p:cNvSpPr>
            <a:spLocks noChangeArrowheads="1"/>
          </p:cNvSpPr>
          <p:nvPr/>
        </p:nvSpPr>
        <p:spPr bwMode="auto">
          <a:xfrm>
            <a:off x="1016000" y="2500313"/>
            <a:ext cx="715327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it-IT" sz="26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ASPETTO CRITICO</a:t>
            </a:r>
          </a:p>
          <a:p>
            <a:pPr marL="342900" indent="-342900"/>
            <a:endParaRPr lang="it-IT" sz="26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900" indent="-342900"/>
            <a:r>
              <a:rPr lang="it-IT" sz="26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Le pratiche di </a:t>
            </a:r>
            <a:r>
              <a:rPr lang="it-IT" sz="26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Cooperative Learning</a:t>
            </a:r>
            <a:r>
              <a:rPr lang="it-IT" sz="26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non sono presenti in maniera costante e strutturata ma in modo scostante e casuale</a:t>
            </a:r>
          </a:p>
          <a:p>
            <a:pPr marL="342900" indent="-342900" algn="l"/>
            <a:endParaRPr lang="it-IT" sz="2600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ttangolo 3"/>
          <p:cNvSpPr>
            <a:spLocks noChangeArrowheads="1"/>
          </p:cNvSpPr>
          <p:nvPr/>
        </p:nvSpPr>
        <p:spPr bwMode="auto">
          <a:xfrm>
            <a:off x="749300" y="815975"/>
            <a:ext cx="74771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>
                <a:latin typeface="Calibri" pitchFamily="34" charset="0"/>
              </a:rPr>
              <a:t>METODOLOGIE E ATTIVITÀ IN CLASSE</a:t>
            </a:r>
          </a:p>
        </p:txBody>
      </p:sp>
      <p:sp>
        <p:nvSpPr>
          <p:cNvPr id="24580" name="Rettangolo 8"/>
          <p:cNvSpPr>
            <a:spLocks noChangeArrowheads="1"/>
          </p:cNvSpPr>
          <p:nvPr/>
        </p:nvSpPr>
        <p:spPr bwMode="auto">
          <a:xfrm>
            <a:off x="1016000" y="2420938"/>
            <a:ext cx="7153275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it-IT" sz="26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ASPETTI CRITICI</a:t>
            </a:r>
          </a:p>
          <a:p>
            <a:pPr marL="342900" indent="-342900"/>
            <a:r>
              <a:rPr lang="it-IT" sz="26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Mancanza del coinvolgimento degli alunni nella scelta di metodologie didattiche più adeguate</a:t>
            </a:r>
          </a:p>
          <a:p>
            <a:pPr marL="342900" indent="-342900"/>
            <a:r>
              <a:rPr lang="it-IT" sz="26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Le metodologie appaiono standard, rigide, applicate all’intero gruppo classe, spesso non tenendo in considerazione le peculiarità di ciascun alunno</a:t>
            </a:r>
          </a:p>
          <a:p>
            <a:pPr marL="342900" indent="-342900"/>
            <a:endParaRPr lang="it-IT" sz="24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ttangolo 3"/>
          <p:cNvSpPr>
            <a:spLocks noChangeArrowheads="1"/>
          </p:cNvSpPr>
          <p:nvPr/>
        </p:nvSpPr>
        <p:spPr bwMode="auto">
          <a:xfrm>
            <a:off x="749300" y="815975"/>
            <a:ext cx="7477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>
                <a:latin typeface="Calibri" pitchFamily="34" charset="0"/>
              </a:rPr>
              <a:t>VALUTAZIONE</a:t>
            </a:r>
          </a:p>
        </p:txBody>
      </p:sp>
      <p:sp>
        <p:nvSpPr>
          <p:cNvPr id="24580" name="Rettangolo 8"/>
          <p:cNvSpPr>
            <a:spLocks noChangeArrowheads="1"/>
          </p:cNvSpPr>
          <p:nvPr/>
        </p:nvSpPr>
        <p:spPr bwMode="auto">
          <a:xfrm>
            <a:off x="1016000" y="1968500"/>
            <a:ext cx="71532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it-IT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ASPETTI CRITICI</a:t>
            </a:r>
          </a:p>
          <a:p>
            <a:pPr marL="342900" indent="-342900"/>
            <a:endParaRPr lang="it-IT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buFontTx/>
              <a:buChar char="•"/>
            </a:pPr>
            <a:r>
              <a:rPr lang="it-IT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Le modalità didattiche di valutazione non sono sufficientemente condivise tra i docenti </a:t>
            </a:r>
          </a:p>
          <a:p>
            <a:pPr marL="342900" indent="-342900" algn="l">
              <a:buFontTx/>
              <a:buChar char="•"/>
            </a:pPr>
            <a:r>
              <a:rPr lang="it-IT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Non sempre sono adeguate nel rispondere a  “valutazioni personalizzate”, con verifiche pensate a differenti livelli di complessità per rispondere alle esigenze di ciascun alunno</a:t>
            </a: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342900" indent="-342900" algn="l">
              <a:buFontTx/>
              <a:buChar char="•"/>
            </a:pPr>
            <a:endParaRPr lang="it-IT" sz="24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ttangolo 3"/>
          <p:cNvSpPr>
            <a:spLocks noChangeArrowheads="1"/>
          </p:cNvSpPr>
          <p:nvPr/>
        </p:nvSpPr>
        <p:spPr bwMode="auto">
          <a:xfrm>
            <a:off x="749300" y="815975"/>
            <a:ext cx="7477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>
                <a:latin typeface="Calibri" pitchFamily="34" charset="0"/>
              </a:rPr>
              <a:t>PROSSIMI STEP</a:t>
            </a:r>
          </a:p>
        </p:txBody>
      </p:sp>
      <p:sp>
        <p:nvSpPr>
          <p:cNvPr id="24580" name="Rettangolo 8"/>
          <p:cNvSpPr>
            <a:spLocks noChangeArrowheads="1"/>
          </p:cNvSpPr>
          <p:nvPr/>
        </p:nvSpPr>
        <p:spPr bwMode="auto">
          <a:xfrm>
            <a:off x="1016000" y="1968500"/>
            <a:ext cx="715327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Durante il seguente anno scolastico:</a:t>
            </a:r>
          </a:p>
          <a:p>
            <a:pPr marL="342900" indent="-342900" algn="l">
              <a:buFontTx/>
              <a:buChar char="•"/>
            </a:pP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Presenza del Referente di Istituto per l’Inclusione quale figura coordinante le varie azioni di inclusione nei modi e nei tempi </a:t>
            </a:r>
          </a:p>
          <a:p>
            <a:pPr marL="342900" indent="-342900" algn="l">
              <a:buFontTx/>
              <a:buChar char="•"/>
            </a:pP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Formazione costante dei docenti </a:t>
            </a:r>
          </a:p>
          <a:p>
            <a:pPr marL="342900" indent="-342900" algn="l">
              <a:buFontTx/>
              <a:buChar char="•"/>
            </a:pP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Counseling costante interno del Referente d’Istituto per l’Inclusione per il monitoraggio delle azioni inclusive in via di sperimentazione nelle classi </a:t>
            </a:r>
          </a:p>
          <a:p>
            <a:pPr marL="342900" indent="-342900" algn="l">
              <a:buFontTx/>
              <a:buChar char="•"/>
            </a:pP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Monitoraggio degli interventi in atto</a:t>
            </a:r>
          </a:p>
          <a:p>
            <a:pPr marL="342900" indent="-342900" algn="l">
              <a:buFontTx/>
              <a:buChar char="•"/>
            </a:pP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Autovalutazione continua tramite un aggiornamento del SADI che verrà riproposto con la metodologia indicata nella seconda parte dell’anno per verificare i cambiamenti</a:t>
            </a:r>
          </a:p>
          <a:p>
            <a:pPr marL="342900" indent="-342900" algn="l">
              <a:buFontTx/>
              <a:buChar char="•"/>
            </a:pP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Sperimentazione di nuove prassi suggerite dall’analisi con il SADI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ttangolo 3"/>
          <p:cNvSpPr>
            <a:spLocks noChangeArrowheads="1"/>
          </p:cNvSpPr>
          <p:nvPr/>
        </p:nvSpPr>
        <p:spPr bwMode="auto">
          <a:xfrm>
            <a:off x="749300" y="815975"/>
            <a:ext cx="7477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>
                <a:latin typeface="Calibri" pitchFamily="34" charset="0"/>
              </a:rPr>
              <a:t>INTERVENTI IN PROGRAMMA</a:t>
            </a:r>
          </a:p>
        </p:txBody>
      </p:sp>
      <p:sp>
        <p:nvSpPr>
          <p:cNvPr id="24580" name="Rettangolo 8"/>
          <p:cNvSpPr>
            <a:spLocks noChangeArrowheads="1"/>
          </p:cNvSpPr>
          <p:nvPr/>
        </p:nvSpPr>
        <p:spPr bwMode="auto">
          <a:xfrm>
            <a:off x="1016000" y="1968500"/>
            <a:ext cx="71532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endParaRPr lang="it-IT" sz="26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it-IT" sz="26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Dei suggerimenti emersi dal SADI ogni singolo Consiglio di classe sta scegliendo uno/due interventi da sviluppare durante il seguente anno scolastico</a:t>
            </a:r>
          </a:p>
          <a:p>
            <a:pPr marL="342900" indent="-342900"/>
            <a:endParaRPr lang="it-IT" sz="24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ttangolo 3"/>
          <p:cNvSpPr>
            <a:spLocks noChangeArrowheads="1"/>
          </p:cNvSpPr>
          <p:nvPr/>
        </p:nvSpPr>
        <p:spPr bwMode="auto">
          <a:xfrm>
            <a:off x="749300" y="815975"/>
            <a:ext cx="7477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>
                <a:latin typeface="Calibri" pitchFamily="34" charset="0"/>
              </a:rPr>
              <a:t>AZIONI EMERSE DALL’ANALISI</a:t>
            </a:r>
          </a:p>
        </p:txBody>
      </p:sp>
      <p:sp>
        <p:nvSpPr>
          <p:cNvPr id="24580" name="Rettangolo 8"/>
          <p:cNvSpPr>
            <a:spLocks noChangeArrowheads="1"/>
          </p:cNvSpPr>
          <p:nvPr/>
        </p:nvSpPr>
        <p:spPr bwMode="auto">
          <a:xfrm>
            <a:off x="1016000" y="1597025"/>
            <a:ext cx="7153275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buFontTx/>
              <a:buChar char="•"/>
            </a:pPr>
            <a:r>
              <a:rPr lang="it-IT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Formazione costante e monitoraggio degli interventi con docente esterno specializzato sui temi dell’inclusione </a:t>
            </a:r>
          </a:p>
          <a:p>
            <a:pPr marL="342900" indent="-342900" algn="l">
              <a:buFontTx/>
              <a:buChar char="•"/>
            </a:pPr>
            <a:r>
              <a:rPr lang="it-IT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Utilizzo di un nuovo modello di PDP per l’inclusione degli alunni BES</a:t>
            </a:r>
          </a:p>
          <a:p>
            <a:pPr marL="342900" indent="-342900" algn="l">
              <a:buFontTx/>
              <a:buChar char="•"/>
            </a:pPr>
            <a:r>
              <a:rPr lang="it-IT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Coinvolgimento degli alunni nella stesura del PDP</a:t>
            </a:r>
          </a:p>
          <a:p>
            <a:pPr marL="342900" indent="-342900" algn="l">
              <a:buFontTx/>
              <a:buChar char="•"/>
            </a:pPr>
            <a:r>
              <a:rPr lang="it-IT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Azioni di autovalutazione degli alunni: riflessione metacognitiva sul proprio percorso</a:t>
            </a:r>
          </a:p>
          <a:p>
            <a:pPr marL="342900" indent="-342900" algn="l">
              <a:buFontTx/>
              <a:buChar char="•"/>
            </a:pPr>
            <a:r>
              <a:rPr lang="it-IT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Azioni di autovalutazione metacognitiva sul gruppo classe</a:t>
            </a:r>
          </a:p>
          <a:p>
            <a:pPr marL="342900" indent="-342900" algn="l">
              <a:buFontTx/>
              <a:buChar char="•"/>
            </a:pPr>
            <a:r>
              <a:rPr lang="it-IT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Stesura di protocolli condivisi dai docenti in cui vengono raccolte le modalità personalizzate di strategie didattiche, valutazione e assegnazione dei compiti domestici</a:t>
            </a:r>
          </a:p>
          <a:p>
            <a:pPr marL="342900" indent="-342900" algn="l">
              <a:buFontTx/>
              <a:buChar char="•"/>
            </a:pPr>
            <a:r>
              <a:rPr lang="it-IT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Inserire nella programmazione una parte in cui esplicitare le metodologie inclusive </a:t>
            </a:r>
          </a:p>
          <a:p>
            <a:pPr marL="342900" indent="-342900" algn="l">
              <a:buFontTx/>
              <a:buChar char="•"/>
            </a:pPr>
            <a:r>
              <a:rPr lang="it-IT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Diario di classe per gli insegnanti: presente in sala insegnanti</a:t>
            </a:r>
          </a:p>
          <a:p>
            <a:pPr marL="342900" indent="-342900" algn="l">
              <a:buFontTx/>
              <a:buChar char="•"/>
            </a:pPr>
            <a:r>
              <a:rPr lang="it-IT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 Cena di accoglienza per i nuovi insegnanti</a:t>
            </a:r>
          </a:p>
          <a:p>
            <a:pPr marL="342900" indent="-342900" algn="l">
              <a:buFontTx/>
              <a:buChar char="•"/>
            </a:pPr>
            <a:r>
              <a:rPr lang="it-IT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Favorire attività che sviluppino il senso di appartenenza di ciascun alunno alla scuola e in particolare alla vita di classe (utile la strategia degli incarichi)</a:t>
            </a:r>
          </a:p>
          <a:p>
            <a:pPr marL="342900" indent="-342900" algn="l">
              <a:buFontTx/>
              <a:buChar char="•"/>
            </a:pPr>
            <a:r>
              <a:rPr lang="it-IT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Stabilire procedure condivise per l’utilizzo di metodologie didattiche inclusive che favoriscano la partecipazione di tutti</a:t>
            </a:r>
          </a:p>
          <a:p>
            <a:pPr marL="342900" indent="-342900" algn="l">
              <a:buFontTx/>
              <a:buChar char="•"/>
            </a:pPr>
            <a:r>
              <a:rPr lang="it-IT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Prevedere</a:t>
            </a:r>
            <a:r>
              <a:rPr lang="it-IT" sz="1400" i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attività di </a:t>
            </a:r>
            <a:r>
              <a:rPr lang="it-IT" sz="1400" i="1">
                <a:effectLst>
                  <a:outerShdw blurRad="38100" dist="38100" dir="2700000" algn="tl">
                    <a:srgbClr val="C0C0C0"/>
                  </a:outerShdw>
                </a:effectLst>
              </a:rPr>
              <a:t>cooperative learning</a:t>
            </a:r>
            <a:r>
              <a:rPr lang="it-IT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 e/o di </a:t>
            </a:r>
            <a:r>
              <a:rPr lang="it-IT" sz="1400" i="1">
                <a:effectLst>
                  <a:outerShdw blurRad="38100" dist="38100" dir="2700000" algn="tl">
                    <a:srgbClr val="C0C0C0"/>
                  </a:outerShdw>
                </a:effectLst>
              </a:rPr>
              <a:t>tutor </a:t>
            </a:r>
            <a:r>
              <a:rPr lang="it-IT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e/o </a:t>
            </a:r>
            <a:r>
              <a:rPr lang="it-IT" sz="1400" i="1">
                <a:effectLst>
                  <a:outerShdw blurRad="38100" dist="38100" dir="2700000" algn="tl">
                    <a:srgbClr val="C0C0C0"/>
                  </a:outerShdw>
                </a:effectLst>
              </a:rPr>
              <a:t>gruppi di discussione </a:t>
            </a:r>
            <a:r>
              <a:rPr lang="it-IT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da inserire nell’orario settimanale delle classi da integrare con quelle già presenti</a:t>
            </a:r>
          </a:p>
          <a:p>
            <a:pPr marL="342900" indent="-342900" algn="l">
              <a:buFontTx/>
              <a:buChar char="•"/>
            </a:pPr>
            <a:r>
              <a:rPr lang="it-IT" sz="1400">
                <a:effectLst>
                  <a:outerShdw blurRad="38100" dist="38100" dir="2700000" algn="tl">
                    <a:srgbClr val="C0C0C0"/>
                  </a:outerShdw>
                </a:effectLst>
              </a:rPr>
              <a:t>A fine anno scolastico riproporre il SADI per valutare eventuali cambiamenti</a:t>
            </a:r>
          </a:p>
          <a:p>
            <a:pPr marL="342900" indent="-342900" algn="l">
              <a:buFontTx/>
              <a:buChar char="•"/>
            </a:pPr>
            <a:endParaRPr lang="it-IT" sz="14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it-IT" sz="14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900" indent="-342900"/>
            <a:endParaRPr lang="it-IT" sz="14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ttangolo 3"/>
          <p:cNvSpPr>
            <a:spLocks noChangeArrowheads="1"/>
          </p:cNvSpPr>
          <p:nvPr/>
        </p:nvSpPr>
        <p:spPr bwMode="auto">
          <a:xfrm>
            <a:off x="749300" y="815975"/>
            <a:ext cx="74771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>
                <a:latin typeface="Calibri" pitchFamily="34" charset="0"/>
              </a:rPr>
              <a:t>PERCHÈ FARE INCLUSIONE?</a:t>
            </a:r>
            <a:endParaRPr lang="it-IT" sz="4400">
              <a:latin typeface="Calibri" pitchFamily="34" charset="0"/>
            </a:endParaRPr>
          </a:p>
          <a:p>
            <a:pPr algn="l"/>
            <a:endParaRPr lang="it-IT" sz="4400">
              <a:latin typeface="Calibri" pitchFamily="34" charset="0"/>
            </a:endParaRPr>
          </a:p>
        </p:txBody>
      </p:sp>
      <p:sp>
        <p:nvSpPr>
          <p:cNvPr id="16388" name="Rettangolo 8"/>
          <p:cNvSpPr>
            <a:spLocks noChangeArrowheads="1"/>
          </p:cNvSpPr>
          <p:nvPr/>
        </p:nvSpPr>
        <p:spPr bwMode="auto">
          <a:xfrm>
            <a:off x="1016000" y="1749425"/>
            <a:ext cx="7153275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it-IT" sz="26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it-IT" sz="26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Ogni docente è invitato a riflettere sulle proprie motivazioni</a:t>
            </a:r>
            <a:endParaRPr lang="it-IT" sz="2600">
              <a:latin typeface="Calibri" pitchFamily="34" charset="0"/>
            </a:endParaRPr>
          </a:p>
          <a:p>
            <a:pPr>
              <a:defRPr/>
            </a:pPr>
            <a:endParaRPr lang="it-IT" sz="26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5364" name="Picture 6" descr="gruppo-di-mani-variopinte-che-formano-cerchio-40180387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7750" y="3086100"/>
            <a:ext cx="2354263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ttangolo 3"/>
          <p:cNvSpPr>
            <a:spLocks noChangeArrowheads="1"/>
          </p:cNvSpPr>
          <p:nvPr/>
        </p:nvSpPr>
        <p:spPr bwMode="auto">
          <a:xfrm>
            <a:off x="749300" y="815975"/>
            <a:ext cx="74771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>
                <a:latin typeface="Calibri" pitchFamily="34" charset="0"/>
              </a:rPr>
              <a:t>SUGGERIMENTI E CONCLUSIONI</a:t>
            </a:r>
          </a:p>
        </p:txBody>
      </p:sp>
      <p:sp>
        <p:nvSpPr>
          <p:cNvPr id="24580" name="Rettangolo 8"/>
          <p:cNvSpPr>
            <a:spLocks noChangeArrowheads="1"/>
          </p:cNvSpPr>
          <p:nvPr/>
        </p:nvSpPr>
        <p:spPr bwMode="auto">
          <a:xfrm>
            <a:off x="1016000" y="2351088"/>
            <a:ext cx="71532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endParaRPr lang="it-IT" sz="26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it-IT" sz="26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Alla luce della nostra esperienza, ci sembra corretto fornire i seguenti consigli alle scuole che desiderano applicare il SADI come strumento di autovalutazione della Didattica Inclusiva</a:t>
            </a:r>
          </a:p>
          <a:p>
            <a:pPr marL="342900" indent="-342900"/>
            <a:endParaRPr lang="it-IT" sz="26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ttangolo 3"/>
          <p:cNvSpPr>
            <a:spLocks noChangeArrowheads="1"/>
          </p:cNvSpPr>
          <p:nvPr/>
        </p:nvSpPr>
        <p:spPr bwMode="auto">
          <a:xfrm>
            <a:off x="749300" y="815975"/>
            <a:ext cx="7477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>
                <a:latin typeface="Calibri" pitchFamily="34" charset="0"/>
              </a:rPr>
              <a:t>ESSENZIALE È</a:t>
            </a:r>
          </a:p>
        </p:txBody>
      </p:sp>
      <p:sp>
        <p:nvSpPr>
          <p:cNvPr id="24580" name="Rettangolo 8"/>
          <p:cNvSpPr>
            <a:spLocks noChangeArrowheads="1"/>
          </p:cNvSpPr>
          <p:nvPr/>
        </p:nvSpPr>
        <p:spPr bwMode="auto">
          <a:xfrm>
            <a:off x="1016000" y="1725613"/>
            <a:ext cx="715327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endParaRPr lang="it-IT" sz="26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900" indent="-342900" algn="l">
              <a:buFontTx/>
              <a:buChar char="•"/>
            </a:pP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Fare riferimento e inserirsi in una chiara cornice teorica-culturale sull’Inclusione</a:t>
            </a:r>
          </a:p>
          <a:p>
            <a:pPr marL="342900" indent="-342900" algn="l">
              <a:buFontTx/>
              <a:buChar char="•"/>
            </a:pP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Prima di iniziare, interrogarsi su quali aspetti di Inclusione siano prioritari per la propria scuola e con quali modalità li si potrebbero sviluppare</a:t>
            </a:r>
          </a:p>
          <a:p>
            <a:pPr marL="342900" indent="-342900" algn="l">
              <a:buFontTx/>
              <a:buChar char="•"/>
            </a:pP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Pianificare i tempi e i modi del Progetto nel quale </a:t>
            </a:r>
            <a:r>
              <a:rPr lang="it-IT" b="1">
                <a:effectLst>
                  <a:outerShdw blurRad="38100" dist="38100" dir="2700000" algn="tl">
                    <a:srgbClr val="C0C0C0"/>
                  </a:outerShdw>
                </a:effectLst>
              </a:rPr>
              <a:t>è essenziale nominare una figura principale di coordinamento con adeguate competenze</a:t>
            </a: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 (nel nostro caso il Referente d’Istituto per l’Inclusione) e </a:t>
            </a:r>
            <a:r>
              <a:rPr lang="it-IT" b="1">
                <a:effectLst>
                  <a:outerShdw blurRad="38100" dist="38100" dir="2700000" algn="tl">
                    <a:srgbClr val="C0C0C0"/>
                  </a:outerShdw>
                </a:effectLst>
              </a:rPr>
              <a:t>un gruppo di lavoro </a:t>
            </a: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in cui siano presenti tutte le rappresentanze dei vari ambiti della scuola </a:t>
            </a:r>
          </a:p>
          <a:p>
            <a:pPr marL="342900" indent="-342900" algn="l">
              <a:buFontTx/>
              <a:buChar char="•"/>
            </a:pP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Se possibile unirsi a reti di scuole che stanno sperimentando lo stesso percorso e/o a gruppi di ricerca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ttangolo 3"/>
          <p:cNvSpPr>
            <a:spLocks noChangeArrowheads="1"/>
          </p:cNvSpPr>
          <p:nvPr/>
        </p:nvSpPr>
        <p:spPr bwMode="auto">
          <a:xfrm>
            <a:off x="749300" y="815975"/>
            <a:ext cx="7477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>
                <a:latin typeface="Calibri" pitchFamily="34" charset="0"/>
              </a:rPr>
              <a:t>IL CORRETTO ATTEGGIAMENTO</a:t>
            </a:r>
          </a:p>
        </p:txBody>
      </p:sp>
      <p:sp>
        <p:nvSpPr>
          <p:cNvPr id="24580" name="Rettangolo 8"/>
          <p:cNvSpPr>
            <a:spLocks noChangeArrowheads="1"/>
          </p:cNvSpPr>
          <p:nvPr/>
        </p:nvSpPr>
        <p:spPr bwMode="auto">
          <a:xfrm>
            <a:off x="1016000" y="1968500"/>
            <a:ext cx="71532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it-IT" sz="24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Un atteggiamento di apertura, condivisione e collaborazione nonché di coinvolgimento di tutte le figure presenti nella scuola, presupposto necessario per  costruire un autentico clima inclusivo, come più volte specificato</a:t>
            </a:r>
          </a:p>
          <a:p>
            <a:pPr marL="342900" indent="-342900"/>
            <a:endParaRPr lang="it-IT" sz="24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endParaRPr lang="it-IT" sz="26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900" indent="-342900"/>
            <a:endParaRPr lang="it-IT" sz="24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47109" name="Picture 5" descr="mani_unite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8413" y="4000500"/>
            <a:ext cx="1809750" cy="1357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ttangolo 3"/>
          <p:cNvSpPr>
            <a:spLocks noChangeArrowheads="1"/>
          </p:cNvSpPr>
          <p:nvPr/>
        </p:nvSpPr>
        <p:spPr bwMode="auto">
          <a:xfrm>
            <a:off x="749300" y="815975"/>
            <a:ext cx="7477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>
                <a:latin typeface="Calibri" pitchFamily="34" charset="0"/>
              </a:rPr>
              <a:t>GRAZIE PER L’ATTENZIONE</a:t>
            </a:r>
          </a:p>
        </p:txBody>
      </p:sp>
      <p:sp>
        <p:nvSpPr>
          <p:cNvPr id="24580" name="Rettangolo 8"/>
          <p:cNvSpPr>
            <a:spLocks noChangeArrowheads="1"/>
          </p:cNvSpPr>
          <p:nvPr/>
        </p:nvSpPr>
        <p:spPr bwMode="auto">
          <a:xfrm>
            <a:off x="1016000" y="2316163"/>
            <a:ext cx="2835275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endParaRPr lang="it-IT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it-IT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Non insegno mai nulla ai miei allievi.</a:t>
            </a:r>
            <a:br>
              <a:rPr lang="it-IT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it-IT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Cerco solo di metterli in condizioni di poter imparare.</a:t>
            </a:r>
            <a:r>
              <a:rPr lang="it-IT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it-IT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it-IT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it-IT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it-IT" sz="2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Albert Einstein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endParaRPr lang="it-IT" sz="20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48133" name="Picture 5" descr="IMG_31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3575" y="2378075"/>
            <a:ext cx="3687763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ttangolo 3"/>
          <p:cNvSpPr>
            <a:spLocks noChangeArrowheads="1"/>
          </p:cNvSpPr>
          <p:nvPr/>
        </p:nvSpPr>
        <p:spPr bwMode="auto">
          <a:xfrm>
            <a:off x="749300" y="815975"/>
            <a:ext cx="7477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>
                <a:latin typeface="Calibri" pitchFamily="34" charset="0"/>
              </a:rPr>
              <a:t>BIBLIOGRAFIA</a:t>
            </a:r>
          </a:p>
        </p:txBody>
      </p:sp>
      <p:sp>
        <p:nvSpPr>
          <p:cNvPr id="24580" name="Rettangolo 8"/>
          <p:cNvSpPr>
            <a:spLocks noChangeArrowheads="1"/>
          </p:cNvSpPr>
          <p:nvPr/>
        </p:nvSpPr>
        <p:spPr bwMode="auto">
          <a:xfrm>
            <a:off x="1016000" y="1725613"/>
            <a:ext cx="7153275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it-IT" b="1">
                <a:latin typeface="Calibri" pitchFamily="34" charset="0"/>
              </a:rPr>
              <a:t>SADI Strumento di Autovalutazione della Didattica Inclusiva nelle classi</a:t>
            </a:r>
            <a:r>
              <a:rPr lang="it-IT">
                <a:latin typeface="Calibri" pitchFamily="34" charset="0"/>
              </a:rPr>
              <a:t>, Professor Roberto Medeghini, 2015 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it-IT">
                <a:latin typeface="Calibri" pitchFamily="34" charset="0"/>
              </a:rPr>
              <a:t>Roberto Medeghini, Simona D'Alessio, Angelo Marra, Giuseppe Vadalà, Enrico Valtellina, </a:t>
            </a:r>
            <a:r>
              <a:rPr lang="it-IT" b="1">
                <a:latin typeface="Calibri" pitchFamily="34" charset="0"/>
              </a:rPr>
              <a:t>Disability Studies</a:t>
            </a:r>
            <a:r>
              <a:rPr lang="it-IT">
                <a:latin typeface="Calibri" pitchFamily="34" charset="0"/>
              </a:rPr>
              <a:t>, </a:t>
            </a:r>
            <a:r>
              <a:rPr lang="it-IT" i="1">
                <a:latin typeface="Calibri" pitchFamily="34" charset="0"/>
              </a:rPr>
              <a:t>Emancipazione, inclusione scolastica e sociale, cittadinanza</a:t>
            </a:r>
            <a:r>
              <a:rPr lang="it-IT">
                <a:latin typeface="Calibri" pitchFamily="34" charset="0"/>
              </a:rPr>
              <a:t>, ed. Erickson, 2013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it-IT">
                <a:latin typeface="Calibri" pitchFamily="34" charset="0"/>
              </a:rPr>
              <a:t>Padre Carlo Pellegrini,</a:t>
            </a:r>
            <a:r>
              <a:rPr lang="it-IT" b="1">
                <a:latin typeface="Calibri" pitchFamily="34" charset="0"/>
              </a:rPr>
              <a:t> Vita di San Girolamo Emiliani </a:t>
            </a:r>
            <a:r>
              <a:rPr lang="it-IT">
                <a:latin typeface="Calibri" pitchFamily="34" charset="0"/>
              </a:rPr>
              <a:t>http://www.preghiereagesuemaria.it/santiebeati/san%20gerolamo%20giuliani.htm</a:t>
            </a:r>
            <a:endParaRPr lang="it-IT" i="1">
              <a:latin typeface="Calibri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it-IT">
                <a:latin typeface="Calibri" pitchFamily="34" charset="0"/>
              </a:rPr>
              <a:t>DECRETO MINISTERIALE 27/12/2012 - CIRCOLARE MINISTERIALE n. 8 6703/2013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ttangolo 3"/>
          <p:cNvSpPr>
            <a:spLocks noChangeArrowheads="1"/>
          </p:cNvSpPr>
          <p:nvPr/>
        </p:nvSpPr>
        <p:spPr bwMode="auto">
          <a:xfrm>
            <a:off x="749300" y="815975"/>
            <a:ext cx="7477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>
                <a:latin typeface="Calibri" pitchFamily="34" charset="0"/>
              </a:rPr>
              <a:t>PRESUPPOSTI TEORICI</a:t>
            </a:r>
          </a:p>
        </p:txBody>
      </p:sp>
      <p:sp>
        <p:nvSpPr>
          <p:cNvPr id="17412" name="Rettangolo 8"/>
          <p:cNvSpPr>
            <a:spLocks noChangeArrowheads="1"/>
          </p:cNvSpPr>
          <p:nvPr/>
        </p:nvSpPr>
        <p:spPr bwMode="auto">
          <a:xfrm>
            <a:off x="1016000" y="1749425"/>
            <a:ext cx="7153275" cy="405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it-IT" b="1">
                <a:effectLst>
                  <a:outerShdw blurRad="38100" dist="38100" dir="2700000" algn="tl">
                    <a:srgbClr val="C0C0C0"/>
                  </a:outerShdw>
                </a:effectLst>
              </a:rPr>
              <a:t>LE RADICI DELLA SCUOLA</a:t>
            </a: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: educare nella consapevolezza dei bisogni di ciascun alunno</a:t>
            </a:r>
          </a:p>
          <a:p>
            <a:pPr algn="l">
              <a:defRPr/>
            </a:pPr>
            <a:endParaRPr lang="it-IT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defRPr/>
            </a:pPr>
            <a:r>
              <a:rPr lang="it-IT" b="1">
                <a:effectLst>
                  <a:outerShdw blurRad="38100" dist="38100" dir="2700000" algn="tl">
                    <a:srgbClr val="C0C0C0"/>
                  </a:outerShdw>
                </a:effectLst>
              </a:rPr>
              <a:t>DISABILITY STUDIES ITALY</a:t>
            </a: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: visione della disabilità non più legata solo alla dimensione di tipo individuale strettamente medica ma  inserita in un orizzonte più ampio di tipo sociale e culturale </a:t>
            </a:r>
          </a:p>
          <a:p>
            <a:pPr algn="l">
              <a:defRPr/>
            </a:pPr>
            <a:endParaRPr lang="it-IT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defRPr/>
            </a:pPr>
            <a:r>
              <a:rPr lang="it-IT" b="1">
                <a:effectLst>
                  <a:outerShdw blurRad="38100" dist="38100" dir="2700000" algn="tl">
                    <a:srgbClr val="C0C0C0"/>
                  </a:outerShdw>
                </a:effectLst>
              </a:rPr>
              <a:t>INDICAZIONI MINISTERIALI</a:t>
            </a: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: DECRETO MINISTERIALE 27/12/2012 - CIRCOLARE MINISTERIALE n. 8 6703/2013  il concetto di </a:t>
            </a:r>
            <a:r>
              <a:rPr lang="it-IT" b="1">
                <a:effectLst>
                  <a:outerShdw blurRad="38100" dist="38100" dir="2700000" algn="tl">
                    <a:srgbClr val="C0C0C0"/>
                  </a:outerShdw>
                </a:effectLst>
              </a:rPr>
              <a:t>Inclusione </a:t>
            </a: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si applica a tutti gli alunni, come garanzia diffusa e stabile di poter partecipare alla vita scolastica e di raggiungere il massimo possibile in termini di apprendimento e partecipazione </a:t>
            </a:r>
          </a:p>
          <a:p>
            <a:pPr algn="l">
              <a:defRPr/>
            </a:pPr>
            <a:endParaRPr lang="it-IT" sz="26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ttangolo 3"/>
          <p:cNvSpPr>
            <a:spLocks noChangeArrowheads="1"/>
          </p:cNvSpPr>
          <p:nvPr/>
        </p:nvSpPr>
        <p:spPr bwMode="auto">
          <a:xfrm>
            <a:off x="749300" y="815975"/>
            <a:ext cx="74771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>
                <a:latin typeface="Calibri" pitchFamily="34" charset="0"/>
              </a:rPr>
              <a:t>OBIETTIVI</a:t>
            </a:r>
            <a:endParaRPr lang="it-IT" sz="4400">
              <a:latin typeface="Calibri" pitchFamily="34" charset="0"/>
            </a:endParaRPr>
          </a:p>
          <a:p>
            <a:pPr algn="l"/>
            <a:endParaRPr lang="it-IT" sz="4400">
              <a:latin typeface="Calibri" pitchFamily="34" charset="0"/>
            </a:endParaRPr>
          </a:p>
        </p:txBody>
      </p:sp>
      <p:sp>
        <p:nvSpPr>
          <p:cNvPr id="21508" name="Rettangolo 8"/>
          <p:cNvSpPr>
            <a:spLocks noChangeArrowheads="1"/>
          </p:cNvSpPr>
          <p:nvPr/>
        </p:nvSpPr>
        <p:spPr bwMode="auto">
          <a:xfrm>
            <a:off x="1016000" y="1749425"/>
            <a:ext cx="7153275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it-IT" b="1">
                <a:effectLst>
                  <a:outerShdw blurRad="38100" dist="38100" dir="2700000" algn="tl">
                    <a:srgbClr val="C0C0C0"/>
                  </a:outerShdw>
                </a:effectLst>
              </a:rPr>
              <a:t>Scopo primario del Progetto è creare nella scuola un clima inclusivo formando i docenti a buone prassi di inclusione</a:t>
            </a:r>
          </a:p>
          <a:p>
            <a:pPr marL="342900" indent="-342900"/>
            <a:endParaRPr lang="it-IT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/>
            <a:endParaRPr lang="it-IT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buFontTx/>
              <a:buAutoNum type="arabicPeriod"/>
            </a:pP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Analizzare e tenere continuamente monitorato il livello di inclusione della scuola tramite strumenti specifici (SADI)</a:t>
            </a:r>
          </a:p>
          <a:p>
            <a:pPr marL="342900" indent="-342900" algn="l">
              <a:buFontTx/>
              <a:buAutoNum type="arabicPeriod"/>
            </a:pP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Apportare cambiamenti verso una didattica e un clima della scuola il più possibile inclusivi sulla base delle analisi effettuate</a:t>
            </a:r>
          </a:p>
          <a:p>
            <a:pPr marL="342900" indent="-342900" algn="l">
              <a:buFontTx/>
              <a:buAutoNum type="arabicPeriod"/>
            </a:pP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Mantenere una formazione continua degli insegnanti</a:t>
            </a:r>
          </a:p>
          <a:p>
            <a:pPr marL="342900" indent="-342900" algn="l">
              <a:buFontTx/>
              <a:buAutoNum type="arabicPeriod"/>
            </a:pPr>
            <a:r>
              <a:rPr lang="it-IT">
                <a:effectLst>
                  <a:outerShdw blurRad="38100" dist="38100" dir="2700000" algn="tl">
                    <a:srgbClr val="C0C0C0"/>
                  </a:outerShdw>
                </a:effectLst>
              </a:rPr>
              <a:t>Contribuire alla ricerca tramite la metodologia di “ricerca-azione”</a:t>
            </a:r>
          </a:p>
          <a:p>
            <a:pPr marL="342900" indent="-342900" algn="l"/>
            <a:endParaRPr lang="it-IT" sz="2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ttangolo 3"/>
          <p:cNvSpPr>
            <a:spLocks noChangeArrowheads="1"/>
          </p:cNvSpPr>
          <p:nvPr/>
        </p:nvSpPr>
        <p:spPr bwMode="auto">
          <a:xfrm>
            <a:off x="749300" y="815975"/>
            <a:ext cx="74771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>
                <a:latin typeface="Calibri" pitchFamily="34" charset="0"/>
              </a:rPr>
              <a:t>I NUMERI</a:t>
            </a:r>
            <a:endParaRPr lang="it-IT" sz="4400">
              <a:latin typeface="Calibri" pitchFamily="34" charset="0"/>
            </a:endParaRPr>
          </a:p>
          <a:p>
            <a:pPr algn="l"/>
            <a:endParaRPr lang="it-IT" sz="4400">
              <a:latin typeface="Calibri" pitchFamily="34" charset="0"/>
            </a:endParaRPr>
          </a:p>
        </p:txBody>
      </p:sp>
      <p:sp>
        <p:nvSpPr>
          <p:cNvPr id="18436" name="Rettangolo 8"/>
          <p:cNvSpPr>
            <a:spLocks noChangeArrowheads="1"/>
          </p:cNvSpPr>
          <p:nvPr/>
        </p:nvSpPr>
        <p:spPr bwMode="auto">
          <a:xfrm>
            <a:off x="1016000" y="1749425"/>
            <a:ext cx="7153275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it-IT" sz="2600">
                <a:effectLst>
                  <a:outerShdw blurRad="38100" dist="38100" dir="2700000" algn="tl">
                    <a:srgbClr val="C0C0C0"/>
                  </a:outerShdw>
                </a:effectLst>
              </a:rPr>
              <a:t>L’analisi ha coinvolto 70 Docenti e 550 alunni distribuiti su 4 ordini di scuola</a:t>
            </a:r>
          </a:p>
          <a:p>
            <a:pPr marL="342900" indent="-342900"/>
            <a:endParaRPr lang="it-IT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>
              <a:buFontTx/>
              <a:buChar char="•"/>
            </a:pPr>
            <a:r>
              <a:rPr lang="it-IT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Scuola dell’Infanzia</a:t>
            </a:r>
          </a:p>
          <a:p>
            <a:pPr marL="342900" indent="-342900" algn="l">
              <a:buFontTx/>
              <a:buChar char="•"/>
            </a:pPr>
            <a:r>
              <a:rPr lang="it-IT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Scuola Primaria</a:t>
            </a:r>
          </a:p>
          <a:p>
            <a:pPr marL="342900" indent="-342900" algn="l">
              <a:buFontTx/>
              <a:buChar char="•"/>
            </a:pPr>
            <a:r>
              <a:rPr lang="it-IT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Scuola Secondaria di Primo Grado</a:t>
            </a:r>
          </a:p>
          <a:p>
            <a:pPr marL="342900" indent="-342900" algn="l">
              <a:buFontTx/>
              <a:buChar char="•"/>
            </a:pPr>
            <a:r>
              <a:rPr lang="it-IT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Scuola Secondaria di secondo Grado</a:t>
            </a:r>
          </a:p>
          <a:p>
            <a:pPr marL="342900" indent="-342900"/>
            <a:endParaRPr lang="it-IT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/>
            <a:endParaRPr lang="it-IT" sz="2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ttangolo 3"/>
          <p:cNvSpPr>
            <a:spLocks noChangeArrowheads="1"/>
          </p:cNvSpPr>
          <p:nvPr/>
        </p:nvSpPr>
        <p:spPr bwMode="auto">
          <a:xfrm>
            <a:off x="749300" y="815975"/>
            <a:ext cx="74771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>
                <a:latin typeface="Calibri" pitchFamily="34" charset="0"/>
              </a:rPr>
              <a:t>PERSONE-CHIAVE</a:t>
            </a:r>
            <a:endParaRPr lang="it-IT" sz="4400">
              <a:latin typeface="Calibri" pitchFamily="34" charset="0"/>
            </a:endParaRPr>
          </a:p>
          <a:p>
            <a:pPr algn="l"/>
            <a:endParaRPr lang="it-IT" sz="4400">
              <a:latin typeface="Calibri" pitchFamily="34" charset="0"/>
            </a:endParaRPr>
          </a:p>
        </p:txBody>
      </p:sp>
      <p:sp>
        <p:nvSpPr>
          <p:cNvPr id="19460" name="Rettangolo 8"/>
          <p:cNvSpPr>
            <a:spLocks noChangeArrowheads="1"/>
          </p:cNvSpPr>
          <p:nvPr/>
        </p:nvSpPr>
        <p:spPr bwMode="auto">
          <a:xfrm>
            <a:off x="1016000" y="1749425"/>
            <a:ext cx="7153275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buFontTx/>
              <a:buChar char="•"/>
            </a:pPr>
            <a:r>
              <a:rPr lang="it-IT" sz="24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Coordinatore del Progetto: Referente per l’Inclusione di Istituto</a:t>
            </a:r>
          </a:p>
          <a:p>
            <a:pPr marL="342900" indent="-342900" algn="l">
              <a:buFontTx/>
              <a:buChar char="•"/>
            </a:pPr>
            <a:r>
              <a:rPr lang="it-IT" sz="24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n° 1 maestra scuola dell’infanzia</a:t>
            </a:r>
          </a:p>
          <a:p>
            <a:pPr marL="342900" indent="-342900" algn="l">
              <a:buFontTx/>
              <a:buChar char="•"/>
            </a:pPr>
            <a:r>
              <a:rPr lang="it-IT" sz="24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n° 2 maestre curricolari (insegnante prevalente) + n° 1 maestra di sostegno scuola primaria</a:t>
            </a:r>
          </a:p>
          <a:p>
            <a:pPr marL="342900" indent="-342900" algn="l">
              <a:buFontTx/>
              <a:buChar char="•"/>
            </a:pPr>
            <a:r>
              <a:rPr lang="it-IT" sz="24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n° 3 docenti (lettere e lingua spagnola) + n° 1 docente sostegno scuola secondaria di primo grado</a:t>
            </a:r>
          </a:p>
          <a:p>
            <a:pPr marL="342900" indent="-342900" algn="l">
              <a:buFontTx/>
              <a:buChar char="•"/>
            </a:pPr>
            <a:r>
              <a:rPr lang="it-IT" sz="24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n° 3 docenti (lettere, greco, matematica e fisica) scuola secondaria di secondo grado</a:t>
            </a:r>
          </a:p>
          <a:p>
            <a:pPr marL="342900" indent="-342900">
              <a:buFontTx/>
              <a:buChar char="•"/>
            </a:pPr>
            <a:endParaRPr lang="it-IT" sz="2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ttangolo 3"/>
          <p:cNvSpPr>
            <a:spLocks noChangeArrowheads="1"/>
          </p:cNvSpPr>
          <p:nvPr/>
        </p:nvSpPr>
        <p:spPr bwMode="auto">
          <a:xfrm>
            <a:off x="749300" y="815975"/>
            <a:ext cx="747712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>
                <a:latin typeface="Calibri" pitchFamily="34" charset="0"/>
              </a:rPr>
              <a:t>COORDINATORE DEL PROGETTO</a:t>
            </a:r>
            <a:endParaRPr lang="it-IT" sz="4400">
              <a:latin typeface="Calibri" pitchFamily="34" charset="0"/>
            </a:endParaRPr>
          </a:p>
          <a:p>
            <a:pPr algn="l"/>
            <a:endParaRPr lang="it-IT" sz="4400">
              <a:latin typeface="Calibri" pitchFamily="34" charset="0"/>
            </a:endParaRPr>
          </a:p>
        </p:txBody>
      </p:sp>
      <p:sp>
        <p:nvSpPr>
          <p:cNvPr id="22532" name="Rettangolo 8"/>
          <p:cNvSpPr>
            <a:spLocks noChangeArrowheads="1"/>
          </p:cNvSpPr>
          <p:nvPr/>
        </p:nvSpPr>
        <p:spPr bwMode="auto">
          <a:xfrm>
            <a:off x="1016000" y="2373313"/>
            <a:ext cx="71532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it-IT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Coordinatore del Progetto è il Referente di Istituto per l’Inclusione</a:t>
            </a:r>
          </a:p>
          <a:p>
            <a:pPr marL="342900" indent="-342900">
              <a:defRPr/>
            </a:pPr>
            <a:endParaRPr lang="it-IT" sz="26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900" indent="-342900" algn="l">
              <a:buFontTx/>
              <a:buChar char="•"/>
              <a:defRPr/>
            </a:pPr>
            <a:r>
              <a:rPr lang="it-IT" sz="26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Impostazione teorica</a:t>
            </a:r>
          </a:p>
          <a:p>
            <a:pPr marL="342900" indent="-342900" algn="l">
              <a:buFontTx/>
              <a:buChar char="•"/>
              <a:defRPr/>
            </a:pPr>
            <a:r>
              <a:rPr lang="it-IT" sz="26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Pianificazione concreta dei differenti livelli di azione e di tempi del Progetto </a:t>
            </a:r>
          </a:p>
          <a:p>
            <a:pPr marL="342900" indent="-342900" algn="l">
              <a:defRPr/>
            </a:pPr>
            <a:endParaRPr lang="it-IT" sz="26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900" indent="-342900">
              <a:defRPr/>
            </a:pPr>
            <a:endParaRPr lang="it-IT" sz="2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ttangolo 3"/>
          <p:cNvSpPr>
            <a:spLocks noChangeArrowheads="1"/>
          </p:cNvSpPr>
          <p:nvPr/>
        </p:nvSpPr>
        <p:spPr bwMode="auto">
          <a:xfrm>
            <a:off x="749300" y="815975"/>
            <a:ext cx="747712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400" b="1">
                <a:latin typeface="Calibri" pitchFamily="34" charset="0"/>
              </a:rPr>
              <a:t>L’INCLUSIONE È RESPONSABILITÀ DI TUTTI</a:t>
            </a:r>
            <a:endParaRPr lang="it-IT" sz="4400">
              <a:latin typeface="Calibri" pitchFamily="34" charset="0"/>
            </a:endParaRPr>
          </a:p>
          <a:p>
            <a:pPr algn="l"/>
            <a:endParaRPr lang="it-IT" sz="4400">
              <a:latin typeface="Calibri" pitchFamily="34" charset="0"/>
            </a:endParaRPr>
          </a:p>
        </p:txBody>
      </p:sp>
      <p:sp>
        <p:nvSpPr>
          <p:cNvPr id="23556" name="Rettangolo 8"/>
          <p:cNvSpPr>
            <a:spLocks noChangeArrowheads="1"/>
          </p:cNvSpPr>
          <p:nvPr/>
        </p:nvSpPr>
        <p:spPr bwMode="auto">
          <a:xfrm>
            <a:off x="1016000" y="2386013"/>
            <a:ext cx="7153275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it-IT" sz="26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900" indent="-342900"/>
            <a:r>
              <a:rPr lang="it-IT" sz="260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Evitare il rischio che il Coordinatore assuma un ruolo di delega rispetto agli ambiti di Inclusione con la conseguente deresponsabilizzazione dei docenti</a:t>
            </a:r>
          </a:p>
          <a:p>
            <a:pPr marL="342900" indent="-342900"/>
            <a:endParaRPr lang="it-IT" sz="260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42900" indent="-342900"/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L’Inclusione nella scuola è </a:t>
            </a:r>
            <a:r>
              <a:rPr lang="it-IT" sz="2000" u="sng">
                <a:effectLst>
                  <a:outerShdw blurRad="38100" dist="38100" dir="2700000" algn="tl">
                    <a:srgbClr val="C0C0C0"/>
                  </a:outerShdw>
                </a:effectLst>
              </a:rPr>
              <a:t>responsabilità di tutti</a:t>
            </a: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</a:p>
          <a:p>
            <a:pPr marL="342900" indent="-342900"/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famiglie, alunni, personale docente e non docente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1685</Words>
  <Application>Microsoft Macintosh PowerPoint</Application>
  <PresentationFormat>Presentazione su schermo (4:3)</PresentationFormat>
  <Paragraphs>205</Paragraphs>
  <Slides>34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Modello struttura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9" baseType="lpstr">
      <vt:lpstr>Arial</vt:lpstr>
      <vt:lpstr>Calibri</vt:lpstr>
      <vt:lpstr>Garamond</vt:lpstr>
      <vt:lpstr>Wingdings</vt:lpstr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presentazione</dc:title>
  <dc:creator>Alessandro Stech</dc:creator>
  <cp:lastModifiedBy>Windows User</cp:lastModifiedBy>
  <cp:revision>51</cp:revision>
  <dcterms:created xsi:type="dcterms:W3CDTF">2015-03-09T08:39:38Z</dcterms:created>
  <dcterms:modified xsi:type="dcterms:W3CDTF">2015-11-12T21:30:34Z</dcterms:modified>
</cp:coreProperties>
</file>