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8" r:id="rId3"/>
    <p:sldId id="259" r:id="rId4"/>
    <p:sldId id="261" r:id="rId5"/>
    <p:sldId id="260" r:id="rId6"/>
    <p:sldId id="270" r:id="rId7"/>
    <p:sldId id="262" r:id="rId8"/>
    <p:sldId id="295" r:id="rId9"/>
    <p:sldId id="263" r:id="rId10"/>
    <p:sldId id="264" r:id="rId11"/>
    <p:sldId id="265" r:id="rId12"/>
    <p:sldId id="266" r:id="rId13"/>
    <p:sldId id="268" r:id="rId14"/>
    <p:sldId id="269" r:id="rId15"/>
    <p:sldId id="294" r:id="rId16"/>
    <p:sldId id="273" r:id="rId17"/>
    <p:sldId id="271" r:id="rId18"/>
    <p:sldId id="275" r:id="rId19"/>
    <p:sldId id="292" r:id="rId20"/>
    <p:sldId id="283" r:id="rId21"/>
    <p:sldId id="276" r:id="rId22"/>
    <p:sldId id="277" r:id="rId23"/>
    <p:sldId id="278" r:id="rId24"/>
    <p:sldId id="279" r:id="rId25"/>
    <p:sldId id="280" r:id="rId26"/>
    <p:sldId id="281" r:id="rId27"/>
    <p:sldId id="282" r:id="rId28"/>
    <p:sldId id="274" r:id="rId29"/>
    <p:sldId id="284" r:id="rId30"/>
    <p:sldId id="285" r:id="rId31"/>
    <p:sldId id="286" r:id="rId32"/>
    <p:sldId id="290" r:id="rId33"/>
    <p:sldId id="287" r:id="rId34"/>
    <p:sldId id="288" r:id="rId35"/>
  </p:sldIdLst>
  <p:sldSz cx="9144000" cy="6858000" type="screen4x3"/>
  <p:notesSz cx="6877050" cy="10001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971" autoAdjust="0"/>
    <p:restoredTop sz="94660"/>
  </p:normalViewPr>
  <p:slideViewPr>
    <p:cSldViewPr>
      <p:cViewPr varScale="1">
        <p:scale>
          <a:sx n="82" d="100"/>
          <a:sy n="82" d="100"/>
        </p:scale>
        <p:origin x="-15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it-IT"/>
          </a:p>
        </p:txBody>
      </p:sp>
      <p:sp>
        <p:nvSpPr>
          <p:cNvPr id="3" name="Segnaposto data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D16DC942-98B9-497C-9553-0C10981C76DF}" type="datetimeFigureOut">
              <a:rPr lang="it-IT" smtClean="0"/>
              <a:pPr/>
              <a:t>15/11/2014</a:t>
            </a:fld>
            <a:endParaRPr lang="it-IT"/>
          </a:p>
        </p:txBody>
      </p:sp>
      <p:sp>
        <p:nvSpPr>
          <p:cNvPr id="4" name="Segnaposto immagine diapositiva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it-IT"/>
          </a:p>
        </p:txBody>
      </p:sp>
      <p:sp>
        <p:nvSpPr>
          <p:cNvPr id="5" name="Segnaposto note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it-IT"/>
          </a:p>
        </p:txBody>
      </p:sp>
      <p:sp>
        <p:nvSpPr>
          <p:cNvPr id="7" name="Segnaposto numero diapositiva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3A2AA3DD-6E85-464F-A95D-1452C7944C3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4997450" cy="3749675"/>
          </a:xfrm>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fld id="{658E1A40-FCB9-4C76-91A8-D4B403923926}" type="slidenum">
              <a:rPr lang="it-CH" smtClean="0"/>
              <a:pPr/>
              <a:t>3</a:t>
            </a:fld>
            <a:endParaRPr lang="it-CH"/>
          </a:p>
        </p:txBody>
      </p:sp>
    </p:spTree>
    <p:extLst>
      <p:ext uri="{BB962C8B-B14F-4D97-AF65-F5344CB8AC3E}">
        <p14:creationId xmlns:p14="http://schemas.microsoft.com/office/powerpoint/2010/main" xmlns="" val="133527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4997450" cy="3749675"/>
          </a:xfrm>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fld id="{658E1A40-FCB9-4C76-91A8-D4B403923926}" type="slidenum">
              <a:rPr lang="it-CH" smtClean="0"/>
              <a:pPr/>
              <a:t>9</a:t>
            </a:fld>
            <a:endParaRPr lang="it-CH"/>
          </a:p>
        </p:txBody>
      </p:sp>
    </p:spTree>
    <p:extLst>
      <p:ext uri="{BB962C8B-B14F-4D97-AF65-F5344CB8AC3E}">
        <p14:creationId xmlns:p14="http://schemas.microsoft.com/office/powerpoint/2010/main" xmlns="" val="82381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CF2B5720-03FA-42EA-B38F-440D61930F1C}" type="slidenum">
              <a:rPr lang="it-IT"/>
              <a:pPr/>
              <a:t>18</a:t>
            </a:fld>
            <a:endParaRPr lang="it-IT"/>
          </a:p>
        </p:txBody>
      </p:sp>
      <p:sp>
        <p:nvSpPr>
          <p:cNvPr id="4099" name="Rectangle 1"/>
          <p:cNvSpPr txBox="1">
            <a:spLocks noGrp="1" noRot="1" noChangeAspect="1" noChangeArrowheads="1" noTextEdit="1"/>
          </p:cNvSpPr>
          <p:nvPr>
            <p:ph type="sldImg"/>
          </p:nvPr>
        </p:nvSpPr>
        <p:spPr>
          <a:xfrm>
            <a:off x="939800" y="760413"/>
            <a:ext cx="4995863" cy="3748087"/>
          </a:xfrm>
          <a:solidFill>
            <a:srgbClr val="FFFFFF"/>
          </a:solidFill>
          <a:ln>
            <a:solidFill>
              <a:srgbClr val="000000"/>
            </a:solidFill>
            <a:miter lim="800000"/>
          </a:ln>
        </p:spPr>
      </p:sp>
      <p:sp>
        <p:nvSpPr>
          <p:cNvPr id="4100" name="Rectangle 2"/>
          <p:cNvSpPr txBox="1">
            <a:spLocks noGrp="1" noChangeArrowheads="1"/>
          </p:cNvSpPr>
          <p:nvPr>
            <p:ph type="body" idx="1"/>
          </p:nvPr>
        </p:nvSpPr>
        <p:spPr>
          <a:xfrm>
            <a:off x="687416" y="4750409"/>
            <a:ext cx="5502218" cy="4500933"/>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4997450" cy="3749675"/>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A2AA3DD-6E85-464F-A95D-1452C7944C30}" type="slidenum">
              <a:rPr lang="it-IT" smtClean="0"/>
              <a:pPr/>
              <a:t>20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a:xfrm>
            <a:off x="939800" y="750888"/>
            <a:ext cx="4997450" cy="3749675"/>
          </a:xfrm>
          <a:ln/>
        </p:spPr>
      </p:sp>
      <p:sp>
        <p:nvSpPr>
          <p:cNvPr id="4099" name="Segnaposto note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FONTI: Millennium Concise, Arturo Cattaneo, Donatella de Flavis</a:t>
            </a:r>
          </a:p>
          <a:p>
            <a:pPr eaLnBrk="1" hangingPunct="1"/>
            <a:r>
              <a:rPr smtClean="0">
                <a:latin typeface="Calibri" pitchFamily="34" charset="0"/>
              </a:rPr>
              <a:t>              Google images</a:t>
            </a:r>
          </a:p>
          <a:p>
            <a:pPr eaLnBrk="1" hangingPunct="1"/>
            <a:endParaRPr smtClean="0">
              <a:latin typeface="Calibri" pitchFamily="34" charset="0"/>
            </a:endParaRPr>
          </a:p>
        </p:txBody>
      </p:sp>
      <p:sp>
        <p:nvSpPr>
          <p:cNvPr id="4100" name="Segnaposto numero diapositiva 3"/>
          <p:cNvSpPr txBox="1">
            <a:spLocks noChangeArrowheads="1"/>
          </p:cNvSpPr>
          <p:nvPr/>
        </p:nvSpPr>
        <p:spPr bwMode="auto">
          <a:xfrm>
            <a:off x="3895404" y="9499452"/>
            <a:ext cx="2980055" cy="501798"/>
          </a:xfrm>
          <a:prstGeom prst="rect">
            <a:avLst/>
          </a:prstGeom>
          <a:noFill/>
          <a:ln w="9525">
            <a:noFill/>
            <a:miter lim="800000"/>
            <a:headEnd/>
            <a:tailEnd/>
          </a:ln>
        </p:spPr>
        <p:txBody>
          <a:bodyPr lIns="96442" tIns="48221" rIns="96442" bIns="48221" anchor="b"/>
          <a:lstStyle/>
          <a:p>
            <a:pPr algn="r" eaLnBrk="1" hangingPunct="1"/>
            <a:fld id="{7573C50D-35E1-41AD-BFA6-3B9FCF4E2E3A}" type="slidenum">
              <a:rPr lang="it-IT" sz="1300">
                <a:solidFill>
                  <a:srgbClr val="000000"/>
                </a:solidFill>
              </a:rPr>
              <a:pPr algn="r" eaLnBrk="1" hangingPunct="1"/>
              <a:t>26</a:t>
            </a:fld>
            <a:endParaRPr lang="it-IT" sz="13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F6BFDFC-785A-4418-9D2F-28795A40547C}" type="datetime1">
              <a:rPr lang="it-IT" smtClean="0"/>
              <a:pPr/>
              <a:t>15/11/2014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213BC71-38E1-48AF-B5F7-4C04F39D61B9}" type="datetime1">
              <a:rPr lang="it-IT" smtClean="0"/>
              <a:pPr/>
              <a:t>15/11/2014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6DF9D9-FFC1-4487-845C-125526DF92D6}" type="datetime1">
              <a:rPr lang="it-IT" smtClean="0"/>
              <a:pPr/>
              <a:t>15/11/2014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0F571E-B4B1-4923-BA26-BA761EBE2E70}" type="datetime1">
              <a:rPr lang="it-IT" smtClean="0"/>
              <a:pPr/>
              <a:t>15/11/2014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5615361-931E-4E57-A91C-A9CD28610E17}" type="datetime1">
              <a:rPr lang="it-IT" smtClean="0"/>
              <a:pPr/>
              <a:t>15/11/2014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FA92D25-1B90-4B8A-802D-B84FB359E2DB}" type="datetime1">
              <a:rPr lang="it-IT" smtClean="0"/>
              <a:pPr/>
              <a:t>15/11/2014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C7856F0-C222-4B4A-A11F-5DCF735A9352}" type="datetime1">
              <a:rPr lang="it-IT" smtClean="0"/>
              <a:pPr/>
              <a:t>15/11/2014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E8F881B-A1D8-4B0B-A05B-DC392AB02F74}" type="datetime1">
              <a:rPr lang="it-IT" smtClean="0"/>
              <a:pPr/>
              <a:t>15/11/2014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00A8CD-46F9-494B-91A7-4305329B8855}" type="datetime1">
              <a:rPr lang="it-IT" smtClean="0"/>
              <a:pPr/>
              <a:t>15/11/2014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E5CF87-2010-4527-BA8B-A8E3FD8E2B17}" type="datetime1">
              <a:rPr lang="it-IT" smtClean="0"/>
              <a:pPr/>
              <a:t>15/11/2014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C2C2C5-D623-43B4-8ACF-CCBE84A9DCAA}" type="datetime1">
              <a:rPr lang="it-IT" smtClean="0"/>
              <a:pPr/>
              <a:t>15/11/2014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4769E42-B4C6-48E8-A472-C1204A931789}" type="slidenum">
              <a:rPr lang="it-IT" smtClean="0"/>
              <a:pPr/>
              <a:t>‹N›</a:t>
            </a:fld>
            <a:endParaRPr lang="it-IT"/>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0EAC-53CF-4EAE-9222-3BF720EF876B}" type="datetime1">
              <a:rPr lang="it-IT" smtClean="0"/>
              <a:pPr/>
              <a:t>15/11/2014</a:t>
            </a:fld>
            <a:endParaRPr lang="it-IT"/>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69E42-B4C6-48E8-A472-C1204A93178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h/url?sa=i&amp;rct=j&amp;q=&amp;esrc=s&amp;source=images&amp;cd=&amp;cad=rja&amp;uact=8&amp;ved=0CAcQjRw&amp;url=http://biografieonline.it/foto-di.htm?n=William+Shakespeare&amp;ei=35JbVMX_GoTqOOXCgYAG&amp;bvm=bv.78677474,d.ZWU&amp;psig=AFQjCNFt99G_iL2Z58nKEcRY5-2qbkpXoA&amp;ust=14153739274922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it/url?sa=i&amp;source=images&amp;cd=&amp;cad=rja&amp;uact=8&amp;ved=0CAgQjRw&amp;url=http://www.bristol.ac.uk/drama/jacobean/research3.html&amp;ei=BF1gVPLVHoKNaKKfgvAE&amp;psig=AFQjCNFAX1YmuxhX1_raoHnvjOlH0vp-6Q&amp;ust=1415687812571385"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xYZHb2xo0O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hakespeare-online.com/sonnets/" TargetMode="External"/><Relationship Id="rId7" Type="http://schemas.openxmlformats.org/officeDocument/2006/relationships/hyperlink" Target="http://www.en.wikipedia.org/" TargetMode="External"/><Relationship Id="rId2" Type="http://schemas.openxmlformats.org/officeDocument/2006/relationships/hyperlink" Target="http://www.netplaces.com/shakespeare/" TargetMode="External"/><Relationship Id="rId1" Type="http://schemas.openxmlformats.org/officeDocument/2006/relationships/slideLayout" Target="../slideLayouts/slideLayout2.xml"/><Relationship Id="rId6" Type="http://schemas.openxmlformats.org/officeDocument/2006/relationships/hyperlink" Target="http://www.shakespeare.org.uk/" TargetMode="External"/><Relationship Id="rId5" Type="http://schemas.openxmlformats.org/officeDocument/2006/relationships/hyperlink" Target="http://www.worldofteaching.com/" TargetMode="External"/><Relationship Id="rId4" Type="http://schemas.openxmlformats.org/officeDocument/2006/relationships/hyperlink" Target="http://www.william-shakespeare.inf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C00000"/>
                </a:solidFill>
                <a:latin typeface="Book Antiqua" pitchFamily="18" charset="0"/>
              </a:rPr>
              <a:t>SHAKESPEARE’S </a:t>
            </a:r>
            <a:br>
              <a:rPr lang="it-IT" dirty="0" smtClean="0">
                <a:solidFill>
                  <a:srgbClr val="C00000"/>
                </a:solidFill>
                <a:latin typeface="Book Antiqua" pitchFamily="18" charset="0"/>
              </a:rPr>
            </a:br>
            <a:r>
              <a:rPr lang="it-IT" dirty="0" smtClean="0">
                <a:solidFill>
                  <a:srgbClr val="C00000"/>
                </a:solidFill>
                <a:latin typeface="Book Antiqua" pitchFamily="18" charset="0"/>
              </a:rPr>
              <a:t> SONNETS &amp; PLAYS</a:t>
            </a:r>
            <a:endParaRPr lang="it-IT" dirty="0">
              <a:solidFill>
                <a:srgbClr val="C00000"/>
              </a:solidFill>
              <a:latin typeface="Book Antiqua" pitchFamily="18" charset="0"/>
            </a:endParaRPr>
          </a:p>
        </p:txBody>
      </p:sp>
      <p:sp>
        <p:nvSpPr>
          <p:cNvPr id="3" name="Sottotitolo 2"/>
          <p:cNvSpPr>
            <a:spLocks noGrp="1"/>
          </p:cNvSpPr>
          <p:nvPr>
            <p:ph type="subTitle" idx="1"/>
          </p:nvPr>
        </p:nvSpPr>
        <p:spPr/>
        <p:txBody>
          <a:bodyPr/>
          <a:lstStyle/>
          <a:p>
            <a:endParaRPr lang="it-IT" dirty="0" smtClean="0"/>
          </a:p>
          <a:p>
            <a:r>
              <a:rPr lang="it-IT" dirty="0" smtClean="0"/>
              <a:t>Classe IV Liceo Linguistico</a:t>
            </a:r>
          </a:p>
          <a:p>
            <a:r>
              <a:rPr lang="it-IT" dirty="0" smtClean="0"/>
              <a:t>A.S. 2014 -2015</a:t>
            </a:r>
            <a:endParaRPr lang="it-IT"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CH" sz="3600" b="1" dirty="0" smtClean="0">
                <a:solidFill>
                  <a:srgbClr val="C00000"/>
                </a:solidFill>
                <a:latin typeface="+mn-lt"/>
              </a:rPr>
              <a:t>1609</a:t>
            </a:r>
            <a:r>
              <a:rPr lang="it-CH" sz="3600" dirty="0" smtClean="0">
                <a:solidFill>
                  <a:srgbClr val="C00000"/>
                </a:solidFill>
                <a:latin typeface="+mn-lt"/>
              </a:rPr>
              <a:t>: </a:t>
            </a:r>
            <a:r>
              <a:rPr lang="it-CH" sz="3600" dirty="0" err="1" smtClean="0">
                <a:solidFill>
                  <a:srgbClr val="C00000"/>
                </a:solidFill>
                <a:latin typeface="+mn-lt"/>
              </a:rPr>
              <a:t>year</a:t>
            </a:r>
            <a:r>
              <a:rPr lang="it-CH" sz="3600" dirty="0" smtClean="0">
                <a:solidFill>
                  <a:srgbClr val="C00000"/>
                </a:solidFill>
                <a:latin typeface="+mn-lt"/>
              </a:rPr>
              <a:t> of the </a:t>
            </a:r>
            <a:r>
              <a:rPr lang="it-CH" sz="3600" dirty="0" err="1" smtClean="0">
                <a:solidFill>
                  <a:srgbClr val="C00000"/>
                </a:solidFill>
                <a:latin typeface="+mn-lt"/>
              </a:rPr>
              <a:t>sonnets</a:t>
            </a:r>
            <a:r>
              <a:rPr lang="it-CH" sz="3600" dirty="0" smtClean="0">
                <a:solidFill>
                  <a:srgbClr val="C00000"/>
                </a:solidFill>
                <a:latin typeface="+mn-lt"/>
              </a:rPr>
              <a:t>’ </a:t>
            </a:r>
            <a:r>
              <a:rPr lang="it-CH" sz="3600" dirty="0" err="1" smtClean="0">
                <a:solidFill>
                  <a:srgbClr val="C00000"/>
                </a:solidFill>
                <a:latin typeface="+mn-lt"/>
              </a:rPr>
              <a:t>publication</a:t>
            </a:r>
            <a:r>
              <a:rPr lang="it-CH" sz="3600" dirty="0" smtClean="0">
                <a:solidFill>
                  <a:srgbClr val="C00000"/>
                </a:solidFill>
                <a:latin typeface="+mn-lt"/>
              </a:rPr>
              <a:t> </a:t>
            </a:r>
            <a:br>
              <a:rPr lang="it-CH" sz="3600" dirty="0" smtClean="0">
                <a:solidFill>
                  <a:srgbClr val="C00000"/>
                </a:solidFill>
                <a:latin typeface="+mn-lt"/>
              </a:rPr>
            </a:br>
            <a:r>
              <a:rPr lang="it-CH" sz="3600" dirty="0" err="1" smtClean="0">
                <a:solidFill>
                  <a:srgbClr val="C00000"/>
                </a:solidFill>
                <a:latin typeface="+mn-lt"/>
              </a:rPr>
              <a:t>by</a:t>
            </a:r>
            <a:r>
              <a:rPr lang="it-CH" sz="3600" dirty="0" smtClean="0">
                <a:solidFill>
                  <a:srgbClr val="C00000"/>
                </a:solidFill>
                <a:latin typeface="+mn-lt"/>
              </a:rPr>
              <a:t> Thomas </a:t>
            </a:r>
            <a:r>
              <a:rPr lang="it-CH" sz="3600" dirty="0" err="1" smtClean="0">
                <a:solidFill>
                  <a:srgbClr val="C00000"/>
                </a:solidFill>
                <a:latin typeface="+mn-lt"/>
              </a:rPr>
              <a:t>Thorpe</a:t>
            </a:r>
            <a:endParaRPr lang="it-CH" sz="2000" dirty="0"/>
          </a:p>
        </p:txBody>
      </p:sp>
      <p:sp>
        <p:nvSpPr>
          <p:cNvPr id="2" name="Segnaposto contenuto 1"/>
          <p:cNvSpPr>
            <a:spLocks noGrp="1"/>
          </p:cNvSpPr>
          <p:nvPr>
            <p:ph idx="1"/>
          </p:nvPr>
        </p:nvSpPr>
        <p:spPr/>
        <p:txBody>
          <a:bodyPr>
            <a:normAutofit fontScale="92500" lnSpcReduction="10000"/>
          </a:bodyPr>
          <a:lstStyle/>
          <a:p>
            <a:pPr>
              <a:buFont typeface="Wingdings" pitchFamily="2" charset="2"/>
              <a:buChar char="v"/>
            </a:pPr>
            <a:endParaRPr lang="en-US" sz="3000" dirty="0" smtClean="0"/>
          </a:p>
          <a:p>
            <a:pPr>
              <a:buFont typeface="Wingdings" pitchFamily="2" charset="2"/>
              <a:buChar char="v"/>
            </a:pPr>
            <a:r>
              <a:rPr lang="en-US" sz="3000" dirty="0" smtClean="0"/>
              <a:t>The </a:t>
            </a:r>
            <a:r>
              <a:rPr lang="en-US" sz="3000" dirty="0"/>
              <a:t>text of Shakespeare's sonnets generally considered to be definitive is that of the 1609 edition, which was published by Thomas </a:t>
            </a:r>
            <a:r>
              <a:rPr lang="en-US" sz="3000" dirty="0" smtClean="0"/>
              <a:t>Thorpe without the author's permission</a:t>
            </a:r>
            <a:r>
              <a:rPr lang="en-US" sz="3500" dirty="0" smtClean="0"/>
              <a:t>.</a:t>
            </a:r>
            <a:endParaRPr lang="en-US" sz="3000" dirty="0" smtClean="0"/>
          </a:p>
          <a:p>
            <a:pPr>
              <a:buNone/>
            </a:pPr>
            <a:endParaRPr lang="en-US" sz="3000" dirty="0" smtClean="0"/>
          </a:p>
          <a:p>
            <a:pPr>
              <a:buFont typeface="Wingdings" pitchFamily="2" charset="2"/>
              <a:buChar char="v"/>
            </a:pPr>
            <a:r>
              <a:rPr lang="en-US" sz="3000" dirty="0" smtClean="0"/>
              <a:t>Thorpe's </a:t>
            </a:r>
            <a:r>
              <a:rPr lang="en-US" sz="3000" dirty="0"/>
              <a:t>edition, titled </a:t>
            </a:r>
            <a:r>
              <a:rPr lang="en-US" sz="3000" dirty="0" smtClean="0"/>
              <a:t>“Shake-</a:t>
            </a:r>
            <a:r>
              <a:rPr lang="en-US" sz="3000" dirty="0" err="1" smtClean="0"/>
              <a:t>speare's</a:t>
            </a:r>
            <a:r>
              <a:rPr lang="en-US" sz="3000" dirty="0" smtClean="0"/>
              <a:t> </a:t>
            </a:r>
            <a:r>
              <a:rPr lang="en-US" sz="3000" dirty="0"/>
              <a:t>Sonnets: Never Before </a:t>
            </a:r>
            <a:r>
              <a:rPr lang="en-US" sz="3000" dirty="0" smtClean="0"/>
              <a:t>Imprinted”, </a:t>
            </a:r>
            <a:r>
              <a:rPr lang="en-US" sz="3000" dirty="0"/>
              <a:t>is referred to today as the "Quarto," and is the basis for all modern texts of the sonnets.</a:t>
            </a:r>
            <a:endParaRPr lang="it-CH" sz="3000" dirty="0"/>
          </a:p>
          <a:p>
            <a:pPr>
              <a:buNone/>
            </a:pPr>
            <a:endParaRPr lang="it-CH" dirty="0"/>
          </a:p>
          <a:p>
            <a:endParaRPr lang="it-CH"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10</a:t>
            </a:fld>
            <a:endParaRPr lang="it-IT"/>
          </a:p>
        </p:txBody>
      </p:sp>
    </p:spTree>
    <p:extLst>
      <p:ext uri="{BB962C8B-B14F-4D97-AF65-F5344CB8AC3E}">
        <p14:creationId xmlns:p14="http://schemas.microsoft.com/office/powerpoint/2010/main" xmlns="" val="3491683603"/>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f/f6/Sonnets1609titlep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7" y="200026"/>
            <a:ext cx="4187577" cy="60352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egnaposto numero diapositiva 2"/>
          <p:cNvSpPr>
            <a:spLocks noGrp="1"/>
          </p:cNvSpPr>
          <p:nvPr>
            <p:ph type="sldNum" sz="quarter" idx="12"/>
          </p:nvPr>
        </p:nvSpPr>
        <p:spPr/>
        <p:txBody>
          <a:bodyPr/>
          <a:lstStyle/>
          <a:p>
            <a:fld id="{C4769E42-B4C6-48E8-A472-C1204A931789}" type="slidenum">
              <a:rPr lang="it-IT" smtClean="0"/>
              <a:pPr/>
              <a:t>11</a:t>
            </a:fld>
            <a:endParaRPr lang="it-IT"/>
          </a:p>
        </p:txBody>
      </p:sp>
    </p:spTree>
    <p:extLst>
      <p:ext uri="{BB962C8B-B14F-4D97-AF65-F5344CB8AC3E}">
        <p14:creationId xmlns:p14="http://schemas.microsoft.com/office/powerpoint/2010/main" xmlns="" val="309050982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484785"/>
            <a:ext cx="7992888" cy="4401205"/>
          </a:xfrm>
          <a:prstGeom prst="rect">
            <a:avLst/>
          </a:prstGeom>
        </p:spPr>
        <p:txBody>
          <a:bodyPr wrap="square">
            <a:spAutoFit/>
          </a:bodyPr>
          <a:lstStyle/>
          <a:p>
            <a:pPr>
              <a:buFont typeface="Wingdings" pitchFamily="2" charset="2"/>
              <a:buChar char="v"/>
            </a:pPr>
            <a:r>
              <a:rPr lang="it-CH" sz="2800" dirty="0" smtClean="0"/>
              <a:t>Shakespeare’s </a:t>
            </a:r>
            <a:r>
              <a:rPr lang="it-CH" sz="2800" dirty="0" err="1"/>
              <a:t>sonnets</a:t>
            </a:r>
            <a:r>
              <a:rPr lang="it-CH" sz="2800" dirty="0"/>
              <a:t> </a:t>
            </a:r>
            <a:r>
              <a:rPr lang="it-CH" sz="2800" dirty="0" smtClean="0"/>
              <a:t>are </a:t>
            </a:r>
            <a:r>
              <a:rPr lang="it-CH" sz="2800" dirty="0" err="1" smtClean="0"/>
              <a:t>usually</a:t>
            </a:r>
            <a:r>
              <a:rPr lang="it-CH" sz="2800" dirty="0" smtClean="0"/>
              <a:t> </a:t>
            </a:r>
            <a:r>
              <a:rPr lang="it-CH" sz="2800" dirty="0" err="1" smtClean="0"/>
              <a:t>divided</a:t>
            </a:r>
            <a:r>
              <a:rPr lang="it-CH" sz="2800" dirty="0" smtClean="0"/>
              <a:t> in </a:t>
            </a:r>
            <a:r>
              <a:rPr lang="it-CH" sz="2800" dirty="0" err="1" smtClean="0"/>
              <a:t>three</a:t>
            </a:r>
            <a:r>
              <a:rPr lang="it-CH" sz="2800" dirty="0" smtClean="0"/>
              <a:t> </a:t>
            </a:r>
            <a:r>
              <a:rPr lang="it-CH" sz="2800" dirty="0" err="1"/>
              <a:t>clear</a:t>
            </a:r>
            <a:r>
              <a:rPr lang="it-CH" sz="2800" dirty="0"/>
              <a:t> </a:t>
            </a:r>
            <a:r>
              <a:rPr lang="it-CH" sz="2800" dirty="0" err="1"/>
              <a:t>groupings</a:t>
            </a:r>
            <a:r>
              <a:rPr lang="it-CH" sz="2800" dirty="0"/>
              <a:t>: </a:t>
            </a:r>
            <a:r>
              <a:rPr lang="it-CH" sz="2800" dirty="0" err="1"/>
              <a:t>s</a:t>
            </a:r>
            <a:r>
              <a:rPr lang="it-CH" sz="2800" dirty="0" err="1" smtClean="0"/>
              <a:t>onnets</a:t>
            </a:r>
            <a:r>
              <a:rPr lang="it-CH" sz="2800" dirty="0" smtClean="0"/>
              <a:t> </a:t>
            </a:r>
            <a:r>
              <a:rPr lang="it-CH" sz="2800" dirty="0"/>
              <a:t>1 to 126 are </a:t>
            </a:r>
            <a:r>
              <a:rPr lang="it-CH" sz="2800" dirty="0" err="1"/>
              <a:t>addressed</a:t>
            </a:r>
            <a:r>
              <a:rPr lang="it-CH" sz="2800" dirty="0"/>
              <a:t> </a:t>
            </a:r>
            <a:r>
              <a:rPr lang="it-CH" sz="2800" dirty="0" smtClean="0"/>
              <a:t>to a </a:t>
            </a:r>
            <a:r>
              <a:rPr lang="it-CH" sz="2800" dirty="0" err="1"/>
              <a:t>young</a:t>
            </a:r>
            <a:r>
              <a:rPr lang="it-CH" sz="2800" dirty="0"/>
              <a:t> man; </a:t>
            </a:r>
            <a:r>
              <a:rPr lang="it-CH" sz="2800" dirty="0" err="1"/>
              <a:t>s</a:t>
            </a:r>
            <a:r>
              <a:rPr lang="it-CH" sz="2800" dirty="0" err="1" smtClean="0"/>
              <a:t>onnets</a:t>
            </a:r>
            <a:r>
              <a:rPr lang="it-CH" sz="2800" dirty="0" smtClean="0"/>
              <a:t> </a:t>
            </a:r>
            <a:r>
              <a:rPr lang="it-CH" sz="2800" dirty="0"/>
              <a:t>127-152 are </a:t>
            </a:r>
            <a:r>
              <a:rPr lang="it-CH" sz="2800" dirty="0" err="1"/>
              <a:t>addressed</a:t>
            </a:r>
            <a:r>
              <a:rPr lang="it-CH" sz="2800" dirty="0"/>
              <a:t> to, or </a:t>
            </a:r>
            <a:r>
              <a:rPr lang="it-CH" sz="2800" dirty="0" err="1"/>
              <a:t>concern</a:t>
            </a:r>
            <a:r>
              <a:rPr lang="it-CH" sz="2800" dirty="0"/>
              <a:t>, a dark lady (dark in the </a:t>
            </a:r>
            <a:r>
              <a:rPr lang="it-CH" sz="2800" dirty="0" err="1"/>
              <a:t>sense</a:t>
            </a:r>
            <a:r>
              <a:rPr lang="it-CH" sz="2800" dirty="0"/>
              <a:t> of </a:t>
            </a:r>
            <a:r>
              <a:rPr lang="it-CH" sz="2800" dirty="0" err="1"/>
              <a:t>her</a:t>
            </a:r>
            <a:r>
              <a:rPr lang="it-CH" sz="2800" dirty="0"/>
              <a:t> </a:t>
            </a:r>
            <a:r>
              <a:rPr lang="it-CH" sz="2800" dirty="0" err="1"/>
              <a:t>hair</a:t>
            </a:r>
            <a:r>
              <a:rPr lang="it-CH" sz="2800" dirty="0"/>
              <a:t>, </a:t>
            </a:r>
            <a:r>
              <a:rPr lang="it-CH" sz="2800" dirty="0" err="1"/>
              <a:t>her</a:t>
            </a:r>
            <a:r>
              <a:rPr lang="it-CH" sz="2800" dirty="0"/>
              <a:t> </a:t>
            </a:r>
            <a:r>
              <a:rPr lang="it-CH" sz="2800" dirty="0" err="1"/>
              <a:t>facial</a:t>
            </a:r>
            <a:r>
              <a:rPr lang="it-CH" sz="2800" dirty="0"/>
              <a:t> </a:t>
            </a:r>
            <a:r>
              <a:rPr lang="it-CH" sz="2800" dirty="0" err="1"/>
              <a:t>features</a:t>
            </a:r>
            <a:r>
              <a:rPr lang="it-CH" sz="2800" dirty="0"/>
              <a:t>, and </a:t>
            </a:r>
            <a:r>
              <a:rPr lang="it-CH" sz="2800" dirty="0" err="1"/>
              <a:t>her</a:t>
            </a:r>
            <a:r>
              <a:rPr lang="it-CH" sz="2800" dirty="0"/>
              <a:t> </a:t>
            </a:r>
            <a:r>
              <a:rPr lang="it-CH" sz="2800" dirty="0" err="1"/>
              <a:t>character</a:t>
            </a:r>
            <a:r>
              <a:rPr lang="it-CH" sz="2800" dirty="0"/>
              <a:t>), and </a:t>
            </a:r>
            <a:r>
              <a:rPr lang="it-CH" sz="2800" dirty="0" err="1"/>
              <a:t>s</a:t>
            </a:r>
            <a:r>
              <a:rPr lang="it-CH" sz="2800" dirty="0" err="1" smtClean="0"/>
              <a:t>onnets</a:t>
            </a:r>
            <a:r>
              <a:rPr lang="it-CH" sz="2800" dirty="0" smtClean="0"/>
              <a:t> </a:t>
            </a:r>
            <a:r>
              <a:rPr lang="it-CH" sz="2800" dirty="0"/>
              <a:t>153-154 are </a:t>
            </a:r>
            <a:r>
              <a:rPr lang="it-CH" sz="2800" dirty="0" err="1"/>
              <a:t>fairly</a:t>
            </a:r>
            <a:r>
              <a:rPr lang="it-CH" sz="2800" dirty="0"/>
              <a:t> free </a:t>
            </a:r>
            <a:r>
              <a:rPr lang="it-CH" sz="2800" dirty="0" err="1"/>
              <a:t>adaptations</a:t>
            </a:r>
            <a:r>
              <a:rPr lang="it-CH" sz="2800" dirty="0"/>
              <a:t> of </a:t>
            </a:r>
            <a:r>
              <a:rPr lang="it-CH" sz="2800" dirty="0" err="1"/>
              <a:t>two</a:t>
            </a:r>
            <a:r>
              <a:rPr lang="it-CH" sz="2800" dirty="0"/>
              <a:t> </a:t>
            </a:r>
            <a:r>
              <a:rPr lang="it-CH" sz="2800" dirty="0" err="1"/>
              <a:t>classical</a:t>
            </a:r>
            <a:r>
              <a:rPr lang="it-CH" sz="2800" dirty="0"/>
              <a:t> </a:t>
            </a:r>
            <a:r>
              <a:rPr lang="it-CH" sz="2800" dirty="0" err="1"/>
              <a:t>Greek</a:t>
            </a:r>
            <a:r>
              <a:rPr lang="it-CH" sz="2800" dirty="0"/>
              <a:t> </a:t>
            </a:r>
            <a:r>
              <a:rPr lang="it-CH" sz="2800" dirty="0" err="1"/>
              <a:t>poems</a:t>
            </a:r>
            <a:r>
              <a:rPr lang="it-CH" sz="2800" dirty="0"/>
              <a:t>. </a:t>
            </a:r>
            <a:endParaRPr lang="it-CH" sz="2800" dirty="0" smtClean="0"/>
          </a:p>
          <a:p>
            <a:pPr>
              <a:buFont typeface="Wingdings" pitchFamily="2" charset="2"/>
              <a:buChar char="v"/>
            </a:pPr>
            <a:endParaRPr lang="it-CH" sz="2800" dirty="0" smtClean="0"/>
          </a:p>
          <a:p>
            <a:pPr>
              <a:buFont typeface="Wingdings" pitchFamily="2" charset="2"/>
              <a:buChar char="v"/>
            </a:pPr>
            <a:r>
              <a:rPr lang="it-CH" sz="2800" dirty="0" err="1" smtClean="0"/>
              <a:t>Among</a:t>
            </a:r>
            <a:r>
              <a:rPr lang="it-CH" sz="2800" dirty="0" smtClean="0"/>
              <a:t> the </a:t>
            </a:r>
            <a:r>
              <a:rPr lang="it-CH" sz="2800" dirty="0" err="1"/>
              <a:t>most</a:t>
            </a:r>
            <a:r>
              <a:rPr lang="it-CH" sz="2800" dirty="0"/>
              <a:t> </a:t>
            </a:r>
            <a:r>
              <a:rPr lang="it-CH" sz="2800" dirty="0" err="1"/>
              <a:t>popular</a:t>
            </a:r>
            <a:r>
              <a:rPr lang="it-CH" sz="2800" dirty="0"/>
              <a:t> </a:t>
            </a:r>
            <a:r>
              <a:rPr lang="it-CH" sz="2800" dirty="0" err="1" smtClean="0"/>
              <a:t>of</a:t>
            </a:r>
            <a:r>
              <a:rPr lang="it-CH" sz="2800" dirty="0" smtClean="0"/>
              <a:t> Shakespeare’s </a:t>
            </a:r>
            <a:r>
              <a:rPr lang="it-CH" sz="2800" dirty="0" err="1" smtClean="0"/>
              <a:t>sonets</a:t>
            </a:r>
            <a:r>
              <a:rPr lang="it-CH" sz="2800" dirty="0" smtClean="0"/>
              <a:t> are </a:t>
            </a:r>
            <a:r>
              <a:rPr lang="it-CH" sz="2800" dirty="0" err="1"/>
              <a:t>s</a:t>
            </a:r>
            <a:r>
              <a:rPr lang="it-CH" sz="2800" dirty="0" err="1" smtClean="0"/>
              <a:t>onnets</a:t>
            </a:r>
            <a:r>
              <a:rPr lang="it-CH" sz="2800" dirty="0" smtClean="0"/>
              <a:t> XII, XVIII and CXXX. </a:t>
            </a:r>
            <a:endParaRPr lang="it-CH" sz="2800" dirty="0"/>
          </a:p>
        </p:txBody>
      </p:sp>
      <p:sp>
        <p:nvSpPr>
          <p:cNvPr id="3" name="Segnaposto numero diapositiva 2"/>
          <p:cNvSpPr>
            <a:spLocks noGrp="1"/>
          </p:cNvSpPr>
          <p:nvPr>
            <p:ph type="sldNum" sz="quarter" idx="12"/>
          </p:nvPr>
        </p:nvSpPr>
        <p:spPr/>
        <p:txBody>
          <a:bodyPr/>
          <a:lstStyle/>
          <a:p>
            <a:fld id="{C4769E42-B4C6-48E8-A472-C1204A931789}" type="slidenum">
              <a:rPr lang="it-IT" smtClean="0"/>
              <a:pPr/>
              <a:t>12</a:t>
            </a:fld>
            <a:endParaRPr lang="it-IT"/>
          </a:p>
        </p:txBody>
      </p:sp>
    </p:spTree>
    <p:extLst>
      <p:ext uri="{BB962C8B-B14F-4D97-AF65-F5344CB8AC3E}">
        <p14:creationId xmlns:p14="http://schemas.microsoft.com/office/powerpoint/2010/main" xmlns="" val="3949640722"/>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916833"/>
            <a:ext cx="7200800" cy="3108543"/>
          </a:xfrm>
          <a:prstGeom prst="rect">
            <a:avLst/>
          </a:prstGeom>
        </p:spPr>
        <p:txBody>
          <a:bodyPr wrap="square">
            <a:spAutoFit/>
          </a:bodyPr>
          <a:lstStyle/>
          <a:p>
            <a:pPr>
              <a:buFont typeface="Wingdings" pitchFamily="2" charset="2"/>
              <a:buChar char="v"/>
            </a:pPr>
            <a:r>
              <a:rPr lang="it-CH" sz="2800" dirty="0" smtClean="0"/>
              <a:t>The </a:t>
            </a:r>
            <a:r>
              <a:rPr lang="it-CH" sz="2800" dirty="0" err="1" smtClean="0"/>
              <a:t>sonnets</a:t>
            </a:r>
            <a:r>
              <a:rPr lang="it-CH" sz="2800" dirty="0" smtClean="0"/>
              <a:t> </a:t>
            </a:r>
            <a:r>
              <a:rPr lang="it-CH" sz="2800" dirty="0" err="1" smtClean="0"/>
              <a:t>have</a:t>
            </a:r>
            <a:r>
              <a:rPr lang="it-CH" sz="2800" dirty="0" smtClean="0"/>
              <a:t> the </a:t>
            </a:r>
            <a:r>
              <a:rPr lang="it-CH" sz="2800" dirty="0" err="1" smtClean="0"/>
              <a:t>feel</a:t>
            </a:r>
            <a:r>
              <a:rPr lang="it-CH" sz="2800" dirty="0" smtClean="0"/>
              <a:t> </a:t>
            </a:r>
            <a:r>
              <a:rPr lang="it-CH" sz="2800" dirty="0" err="1" smtClean="0"/>
              <a:t>of</a:t>
            </a:r>
            <a:r>
              <a:rPr lang="it-CH" sz="2800" dirty="0" smtClean="0"/>
              <a:t> </a:t>
            </a:r>
            <a:r>
              <a:rPr lang="it-CH" sz="2800" dirty="0" err="1" smtClean="0"/>
              <a:t>autobiographical</a:t>
            </a:r>
            <a:r>
              <a:rPr lang="it-CH" sz="2800" dirty="0" smtClean="0"/>
              <a:t> </a:t>
            </a:r>
            <a:r>
              <a:rPr lang="it-CH" sz="2800" dirty="0" err="1" smtClean="0"/>
              <a:t>poems</a:t>
            </a:r>
            <a:r>
              <a:rPr lang="it-CH" sz="2800" dirty="0" smtClean="0"/>
              <a:t>, </a:t>
            </a:r>
            <a:r>
              <a:rPr lang="it-CH" sz="2800" dirty="0" err="1" smtClean="0"/>
              <a:t>but</a:t>
            </a:r>
            <a:r>
              <a:rPr lang="it-CH" sz="2800" dirty="0" smtClean="0"/>
              <a:t> </a:t>
            </a:r>
            <a:r>
              <a:rPr lang="it-CH" sz="2800" dirty="0" err="1" smtClean="0"/>
              <a:t>we</a:t>
            </a:r>
            <a:r>
              <a:rPr lang="it-CH" sz="2800" dirty="0" smtClean="0"/>
              <a:t> don’t </a:t>
            </a:r>
            <a:r>
              <a:rPr lang="it-CH" sz="2800" dirty="0" err="1" smtClean="0"/>
              <a:t>know</a:t>
            </a:r>
            <a:r>
              <a:rPr lang="it-CH" sz="2800" dirty="0" smtClean="0"/>
              <a:t> </a:t>
            </a:r>
            <a:r>
              <a:rPr lang="it-CH" sz="2800" dirty="0" err="1" smtClean="0"/>
              <a:t>whether</a:t>
            </a:r>
            <a:r>
              <a:rPr lang="it-CH" sz="2800" dirty="0" smtClean="0"/>
              <a:t> </a:t>
            </a:r>
            <a:r>
              <a:rPr lang="it-CH" sz="2800" dirty="0" err="1" smtClean="0"/>
              <a:t>they</a:t>
            </a:r>
            <a:r>
              <a:rPr lang="it-CH" sz="2800" dirty="0" smtClean="0"/>
              <a:t> deal </a:t>
            </a:r>
            <a:r>
              <a:rPr lang="it-CH" sz="2800" dirty="0" err="1" smtClean="0"/>
              <a:t>with</a:t>
            </a:r>
            <a:r>
              <a:rPr lang="it-CH" sz="2800" dirty="0" smtClean="0"/>
              <a:t> </a:t>
            </a:r>
            <a:r>
              <a:rPr lang="it-CH" sz="2800" dirty="0" err="1" smtClean="0"/>
              <a:t>real</a:t>
            </a:r>
            <a:r>
              <a:rPr lang="it-CH" sz="2800" dirty="0" smtClean="0"/>
              <a:t> </a:t>
            </a:r>
            <a:r>
              <a:rPr lang="it-CH" sz="2800" dirty="0" err="1" smtClean="0"/>
              <a:t>events</a:t>
            </a:r>
            <a:r>
              <a:rPr lang="it-CH" sz="2800" dirty="0" smtClean="0"/>
              <a:t> or </a:t>
            </a:r>
            <a:r>
              <a:rPr lang="it-CH" sz="2800" dirty="0" err="1" smtClean="0"/>
              <a:t>not</a:t>
            </a:r>
            <a:r>
              <a:rPr lang="it-CH" sz="2800" dirty="0" smtClean="0"/>
              <a:t>, </a:t>
            </a:r>
            <a:r>
              <a:rPr lang="it-CH" sz="2800" dirty="0" err="1" smtClean="0"/>
              <a:t>because</a:t>
            </a:r>
            <a:r>
              <a:rPr lang="it-CH" sz="2800" dirty="0" smtClean="0"/>
              <a:t> no </a:t>
            </a:r>
            <a:r>
              <a:rPr lang="it-CH" sz="2800" dirty="0" err="1" smtClean="0"/>
              <a:t>one</a:t>
            </a:r>
            <a:r>
              <a:rPr lang="it-CH" sz="2800" dirty="0" smtClean="0"/>
              <a:t> </a:t>
            </a:r>
            <a:r>
              <a:rPr lang="it-CH" sz="2800" dirty="0" err="1" smtClean="0"/>
              <a:t>knows</a:t>
            </a:r>
            <a:r>
              <a:rPr lang="it-CH" sz="2800" dirty="0" smtClean="0"/>
              <a:t> </a:t>
            </a:r>
            <a:r>
              <a:rPr lang="it-CH" sz="2800" dirty="0" err="1" smtClean="0"/>
              <a:t>enough</a:t>
            </a:r>
            <a:r>
              <a:rPr lang="it-CH" sz="2800" dirty="0" smtClean="0"/>
              <a:t> </a:t>
            </a:r>
            <a:r>
              <a:rPr lang="it-CH" sz="2800" dirty="0" err="1" smtClean="0"/>
              <a:t>about</a:t>
            </a:r>
            <a:r>
              <a:rPr lang="it-CH" sz="2800" dirty="0" smtClean="0"/>
              <a:t> Shakespeare’s life </a:t>
            </a:r>
            <a:r>
              <a:rPr lang="it-CH" sz="2800" dirty="0" err="1" smtClean="0"/>
              <a:t>to</a:t>
            </a:r>
            <a:r>
              <a:rPr lang="it-CH" sz="2800" dirty="0" smtClean="0"/>
              <a:t> </a:t>
            </a:r>
            <a:r>
              <a:rPr lang="it-CH" sz="2800" dirty="0" err="1" smtClean="0"/>
              <a:t>say</a:t>
            </a:r>
            <a:r>
              <a:rPr lang="it-CH" sz="2800" dirty="0" smtClean="0"/>
              <a:t> </a:t>
            </a:r>
            <a:r>
              <a:rPr lang="it-CH" sz="2800" dirty="0" err="1" smtClean="0"/>
              <a:t>whether</a:t>
            </a:r>
            <a:r>
              <a:rPr lang="it-CH" sz="2800" dirty="0" smtClean="0"/>
              <a:t> or </a:t>
            </a:r>
            <a:r>
              <a:rPr lang="it-CH" sz="2800" dirty="0" err="1" smtClean="0"/>
              <a:t>not</a:t>
            </a:r>
            <a:r>
              <a:rPr lang="it-CH" sz="2800" dirty="0" smtClean="0"/>
              <a:t> </a:t>
            </a:r>
            <a:r>
              <a:rPr lang="it-CH" sz="2800" dirty="0" err="1" smtClean="0"/>
              <a:t>they</a:t>
            </a:r>
            <a:r>
              <a:rPr lang="it-CH" sz="2800" dirty="0" smtClean="0"/>
              <a:t> deal </a:t>
            </a:r>
            <a:r>
              <a:rPr lang="it-CH" sz="2800" dirty="0" err="1" smtClean="0"/>
              <a:t>with</a:t>
            </a:r>
            <a:r>
              <a:rPr lang="it-CH" sz="2800" dirty="0" smtClean="0"/>
              <a:t> </a:t>
            </a:r>
            <a:r>
              <a:rPr lang="it-CH" sz="2800" dirty="0" err="1" smtClean="0"/>
              <a:t>real</a:t>
            </a:r>
            <a:r>
              <a:rPr lang="it-CH" sz="2800" dirty="0" smtClean="0"/>
              <a:t> </a:t>
            </a:r>
            <a:r>
              <a:rPr lang="it-CH" sz="2800" dirty="0" err="1" smtClean="0"/>
              <a:t>events</a:t>
            </a:r>
            <a:r>
              <a:rPr lang="it-CH" sz="2800" dirty="0" smtClean="0"/>
              <a:t> and </a:t>
            </a:r>
            <a:r>
              <a:rPr lang="it-CH" sz="2800" dirty="0" err="1" smtClean="0"/>
              <a:t>feelings</a:t>
            </a:r>
            <a:r>
              <a:rPr lang="it-CH" sz="2800" dirty="0" smtClean="0"/>
              <a:t>.</a:t>
            </a:r>
          </a:p>
          <a:p>
            <a:pPr>
              <a:buFont typeface="Wingdings" pitchFamily="2" charset="2"/>
              <a:buChar char="v"/>
            </a:pPr>
            <a:endParaRPr lang="it-CH" sz="2800" dirty="0" smtClean="0"/>
          </a:p>
        </p:txBody>
      </p:sp>
      <p:sp>
        <p:nvSpPr>
          <p:cNvPr id="3" name="Segnaposto numero diapositiva 2"/>
          <p:cNvSpPr>
            <a:spLocks noGrp="1"/>
          </p:cNvSpPr>
          <p:nvPr>
            <p:ph type="sldNum" sz="quarter" idx="12"/>
          </p:nvPr>
        </p:nvSpPr>
        <p:spPr/>
        <p:txBody>
          <a:bodyPr/>
          <a:lstStyle/>
          <a:p>
            <a:fld id="{C4769E42-B4C6-48E8-A472-C1204A931789}" type="slidenum">
              <a:rPr lang="it-IT" smtClean="0"/>
              <a:pPr/>
              <a:t>13</a:t>
            </a:fld>
            <a:endParaRPr lang="it-IT"/>
          </a:p>
        </p:txBody>
      </p:sp>
    </p:spTree>
    <p:extLst>
      <p:ext uri="{BB962C8B-B14F-4D97-AF65-F5344CB8AC3E}">
        <p14:creationId xmlns:p14="http://schemas.microsoft.com/office/powerpoint/2010/main" xmlns="" val="4170573342"/>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err="1" smtClean="0">
                <a:solidFill>
                  <a:srgbClr val="C00000"/>
                </a:solidFill>
                <a:latin typeface="+mn-lt"/>
              </a:rPr>
              <a:t>When</a:t>
            </a:r>
            <a:r>
              <a:rPr lang="it-IT" sz="2700" dirty="0" smtClean="0">
                <a:solidFill>
                  <a:srgbClr val="C00000"/>
                </a:solidFill>
                <a:latin typeface="+mn-lt"/>
              </a:rPr>
              <a:t> I Do </a:t>
            </a:r>
            <a:r>
              <a:rPr lang="it-IT" sz="2700" dirty="0" err="1" smtClean="0">
                <a:solidFill>
                  <a:srgbClr val="C00000"/>
                </a:solidFill>
                <a:latin typeface="+mn-lt"/>
              </a:rPr>
              <a:t>Count</a:t>
            </a:r>
            <a:r>
              <a:rPr lang="it-IT" sz="2700" dirty="0" smtClean="0">
                <a:solidFill>
                  <a:srgbClr val="C00000"/>
                </a:solidFill>
                <a:latin typeface="+mn-lt"/>
              </a:rPr>
              <a:t> The Clock</a:t>
            </a:r>
            <a:r>
              <a:rPr lang="it-IT" sz="2700" dirty="0" smtClean="0">
                <a:solidFill>
                  <a:srgbClr val="C00000"/>
                </a:solidFill>
                <a:latin typeface="Book Antiqua" pitchFamily="18" charset="0"/>
              </a:rPr>
              <a:t>, </a:t>
            </a:r>
            <a:r>
              <a:rPr lang="it-IT" sz="2700" dirty="0" err="1" smtClean="0">
                <a:solidFill>
                  <a:srgbClr val="C00000"/>
                </a:solidFill>
                <a:latin typeface="Book Antiqua" pitchFamily="18" charset="0"/>
              </a:rPr>
              <a:t>sonnet</a:t>
            </a:r>
            <a:r>
              <a:rPr lang="it-IT" sz="2700" dirty="0" smtClean="0">
                <a:solidFill>
                  <a:srgbClr val="C00000"/>
                </a:solidFill>
                <a:latin typeface="Book Antiqua" pitchFamily="18" charset="0"/>
              </a:rPr>
              <a:t>  XII</a:t>
            </a:r>
            <a:endParaRPr lang="it-IT" sz="2700" dirty="0">
              <a:latin typeface="+mn-lt"/>
            </a:endParaRPr>
          </a:p>
        </p:txBody>
      </p:sp>
      <p:sp>
        <p:nvSpPr>
          <p:cNvPr id="3" name="Segnaposto contenuto 2"/>
          <p:cNvSpPr>
            <a:spLocks noGrp="1"/>
          </p:cNvSpPr>
          <p:nvPr>
            <p:ph idx="1"/>
          </p:nvPr>
        </p:nvSpPr>
        <p:spPr>
          <a:xfrm>
            <a:off x="0" y="1628800"/>
            <a:ext cx="9144000" cy="4752528"/>
          </a:xfrm>
        </p:spPr>
        <p:txBody>
          <a:bodyPr>
            <a:normAutofit/>
          </a:bodyPr>
          <a:lstStyle/>
          <a:p>
            <a:pPr>
              <a:buNone/>
            </a:pPr>
            <a:r>
              <a:rPr lang="it-IT" sz="1450" dirty="0" err="1" smtClean="0"/>
              <a:t>When</a:t>
            </a:r>
            <a:r>
              <a:rPr lang="it-IT" sz="1450" dirty="0" smtClean="0"/>
              <a:t> I do </a:t>
            </a:r>
            <a:r>
              <a:rPr lang="it-IT" sz="1450" dirty="0" err="1" smtClean="0"/>
              <a:t>count</a:t>
            </a:r>
            <a:r>
              <a:rPr lang="it-IT" sz="1450" dirty="0" smtClean="0"/>
              <a:t> the clock </a:t>
            </a:r>
            <a:r>
              <a:rPr lang="it-IT" sz="1450" dirty="0" err="1" smtClean="0"/>
              <a:t>that</a:t>
            </a:r>
            <a:r>
              <a:rPr lang="it-IT" sz="1450" dirty="0" smtClean="0"/>
              <a:t>  </a:t>
            </a:r>
            <a:r>
              <a:rPr lang="it-IT" sz="1450" dirty="0" err="1" smtClean="0"/>
              <a:t>tells</a:t>
            </a:r>
            <a:r>
              <a:rPr lang="it-IT" sz="1450" dirty="0" smtClean="0"/>
              <a:t> the </a:t>
            </a:r>
            <a:r>
              <a:rPr lang="it-IT" sz="1450" dirty="0" err="1" smtClean="0"/>
              <a:t>time</a:t>
            </a:r>
            <a:r>
              <a:rPr lang="it-IT" sz="1450" dirty="0" smtClean="0"/>
              <a:t>,</a:t>
            </a:r>
          </a:p>
          <a:p>
            <a:pPr>
              <a:buNone/>
            </a:pPr>
            <a:r>
              <a:rPr lang="it-IT" sz="1450" dirty="0" smtClean="0"/>
              <a:t>And </a:t>
            </a:r>
            <a:r>
              <a:rPr lang="it-IT" sz="1450" dirty="0" err="1" smtClean="0"/>
              <a:t>see</a:t>
            </a:r>
            <a:r>
              <a:rPr lang="it-IT" sz="1450" dirty="0" smtClean="0"/>
              <a:t> the brave </a:t>
            </a:r>
            <a:r>
              <a:rPr lang="it-IT" sz="1450" dirty="0" err="1" smtClean="0"/>
              <a:t>day</a:t>
            </a:r>
            <a:r>
              <a:rPr lang="it-IT" sz="1450" dirty="0" smtClean="0"/>
              <a:t> </a:t>
            </a:r>
            <a:r>
              <a:rPr lang="it-IT" sz="1450" dirty="0" err="1" smtClean="0"/>
              <a:t>sunk</a:t>
            </a:r>
            <a:r>
              <a:rPr lang="it-IT" sz="1450" dirty="0" smtClean="0"/>
              <a:t> in </a:t>
            </a:r>
            <a:r>
              <a:rPr lang="it-IT" sz="1450" dirty="0" err="1" smtClean="0"/>
              <a:t>hideous</a:t>
            </a:r>
            <a:r>
              <a:rPr lang="it-IT" sz="1450" dirty="0" smtClean="0"/>
              <a:t> night;</a:t>
            </a:r>
          </a:p>
          <a:p>
            <a:pPr>
              <a:buNone/>
            </a:pPr>
            <a:r>
              <a:rPr lang="it-IT" sz="1450" dirty="0" err="1" smtClean="0"/>
              <a:t>When</a:t>
            </a:r>
            <a:r>
              <a:rPr lang="it-IT" sz="1450" dirty="0" smtClean="0"/>
              <a:t> I </a:t>
            </a:r>
            <a:r>
              <a:rPr lang="it-IT" sz="1450" dirty="0" err="1" smtClean="0"/>
              <a:t>behold</a:t>
            </a:r>
            <a:r>
              <a:rPr lang="it-IT" sz="1450" dirty="0" smtClean="0"/>
              <a:t> the </a:t>
            </a:r>
            <a:r>
              <a:rPr lang="it-IT" sz="1450" dirty="0" err="1" smtClean="0"/>
              <a:t>violet</a:t>
            </a:r>
            <a:r>
              <a:rPr lang="it-IT" sz="1450" dirty="0" smtClean="0"/>
              <a:t> </a:t>
            </a:r>
            <a:r>
              <a:rPr lang="it-IT" sz="1450" dirty="0" err="1" smtClean="0"/>
              <a:t>past</a:t>
            </a:r>
            <a:r>
              <a:rPr lang="it-IT" sz="1450" dirty="0" smtClean="0"/>
              <a:t> prime,</a:t>
            </a:r>
          </a:p>
          <a:p>
            <a:pPr>
              <a:buNone/>
            </a:pPr>
            <a:r>
              <a:rPr lang="it-IT" sz="1450" dirty="0" smtClean="0"/>
              <a:t>And </a:t>
            </a:r>
            <a:r>
              <a:rPr lang="it-IT" sz="1450" dirty="0" err="1" smtClean="0"/>
              <a:t>sable</a:t>
            </a:r>
            <a:r>
              <a:rPr lang="it-IT" sz="1450" dirty="0" smtClean="0"/>
              <a:t> </a:t>
            </a:r>
            <a:r>
              <a:rPr lang="it-IT" sz="1450" dirty="0" err="1" smtClean="0"/>
              <a:t>curls</a:t>
            </a:r>
            <a:r>
              <a:rPr lang="it-IT" sz="1450" dirty="0" smtClean="0"/>
              <a:t> </a:t>
            </a:r>
            <a:r>
              <a:rPr lang="it-IT" sz="1450" dirty="0" err="1" smtClean="0"/>
              <a:t>all</a:t>
            </a:r>
            <a:r>
              <a:rPr lang="it-IT" sz="1450" dirty="0" smtClean="0"/>
              <a:t> </a:t>
            </a:r>
            <a:r>
              <a:rPr lang="it-IT" sz="1450" dirty="0" err="1" smtClean="0"/>
              <a:t>siver</a:t>
            </a:r>
            <a:r>
              <a:rPr lang="it-IT" sz="1450" dirty="0" smtClean="0"/>
              <a:t>’d o’</a:t>
            </a:r>
            <a:r>
              <a:rPr lang="it-IT" sz="1450" dirty="0" err="1" smtClean="0"/>
              <a:t>er</a:t>
            </a:r>
            <a:r>
              <a:rPr lang="it-IT" sz="1450" dirty="0" smtClean="0"/>
              <a:t> </a:t>
            </a:r>
            <a:r>
              <a:rPr lang="it-IT" sz="1450" dirty="0" err="1" smtClean="0"/>
              <a:t>with</a:t>
            </a:r>
            <a:r>
              <a:rPr lang="it-IT" sz="1450" dirty="0" smtClean="0"/>
              <a:t> </a:t>
            </a:r>
            <a:r>
              <a:rPr lang="it-IT" sz="1450" dirty="0" err="1" smtClean="0"/>
              <a:t>white</a:t>
            </a:r>
            <a:r>
              <a:rPr lang="it-IT" sz="1450" dirty="0" smtClean="0"/>
              <a:t>;</a:t>
            </a:r>
          </a:p>
          <a:p>
            <a:pPr>
              <a:buNone/>
            </a:pPr>
            <a:endParaRPr lang="it-IT" sz="1450" dirty="0" smtClean="0"/>
          </a:p>
          <a:p>
            <a:pPr>
              <a:buNone/>
            </a:pPr>
            <a:r>
              <a:rPr lang="it-IT" sz="1450" dirty="0" err="1" smtClean="0"/>
              <a:t>When</a:t>
            </a:r>
            <a:r>
              <a:rPr lang="it-IT" sz="1450" dirty="0" smtClean="0"/>
              <a:t> </a:t>
            </a:r>
            <a:r>
              <a:rPr lang="it-IT" sz="1450" dirty="0" err="1" smtClean="0"/>
              <a:t>lofty</a:t>
            </a:r>
            <a:r>
              <a:rPr lang="it-IT" sz="1450" dirty="0" smtClean="0"/>
              <a:t> </a:t>
            </a:r>
            <a:r>
              <a:rPr lang="it-IT" sz="1450" dirty="0" err="1" smtClean="0"/>
              <a:t>trees</a:t>
            </a:r>
            <a:r>
              <a:rPr lang="it-IT" sz="1450" dirty="0" smtClean="0"/>
              <a:t> I </a:t>
            </a:r>
            <a:r>
              <a:rPr lang="it-IT" sz="1450" dirty="0" err="1" smtClean="0"/>
              <a:t>see</a:t>
            </a:r>
            <a:r>
              <a:rPr lang="it-IT" sz="1450" dirty="0" smtClean="0"/>
              <a:t> </a:t>
            </a:r>
            <a:r>
              <a:rPr lang="it-IT" sz="1450" dirty="0" err="1" smtClean="0"/>
              <a:t>barren</a:t>
            </a:r>
            <a:r>
              <a:rPr lang="it-IT" sz="1450" dirty="0" smtClean="0"/>
              <a:t> </a:t>
            </a:r>
            <a:r>
              <a:rPr lang="it-IT" sz="1450" dirty="0" err="1" smtClean="0"/>
              <a:t>of</a:t>
            </a:r>
            <a:r>
              <a:rPr lang="it-IT" sz="1450" dirty="0" smtClean="0"/>
              <a:t> </a:t>
            </a:r>
            <a:r>
              <a:rPr lang="it-IT" sz="1450" dirty="0" err="1" smtClean="0"/>
              <a:t>leaves</a:t>
            </a:r>
            <a:r>
              <a:rPr lang="it-IT" sz="1450" dirty="0" smtClean="0"/>
              <a:t>,</a:t>
            </a:r>
          </a:p>
          <a:p>
            <a:pPr>
              <a:buNone/>
            </a:pPr>
            <a:r>
              <a:rPr lang="it-IT" sz="1450" dirty="0" err="1" smtClean="0"/>
              <a:t>Which</a:t>
            </a:r>
            <a:r>
              <a:rPr lang="it-IT" sz="1450" dirty="0" smtClean="0"/>
              <a:t> </a:t>
            </a:r>
            <a:r>
              <a:rPr lang="it-IT" sz="1450" dirty="0" err="1" smtClean="0"/>
              <a:t>erst</a:t>
            </a:r>
            <a:r>
              <a:rPr lang="it-IT" sz="1450" dirty="0" smtClean="0"/>
              <a:t> </a:t>
            </a:r>
            <a:r>
              <a:rPr lang="it-IT" sz="1450" dirty="0" err="1" smtClean="0"/>
              <a:t>from</a:t>
            </a:r>
            <a:r>
              <a:rPr lang="it-IT" sz="1450" dirty="0" smtClean="0"/>
              <a:t> </a:t>
            </a:r>
            <a:r>
              <a:rPr lang="it-IT" sz="1450" dirty="0" err="1" smtClean="0"/>
              <a:t>heat</a:t>
            </a:r>
            <a:r>
              <a:rPr lang="it-IT" sz="1450" dirty="0" smtClean="0"/>
              <a:t> </a:t>
            </a:r>
            <a:r>
              <a:rPr lang="it-IT" sz="1450" dirty="0" err="1" smtClean="0"/>
              <a:t>did</a:t>
            </a:r>
            <a:r>
              <a:rPr lang="it-IT" sz="1450" dirty="0" smtClean="0"/>
              <a:t> </a:t>
            </a:r>
            <a:r>
              <a:rPr lang="it-IT" sz="1450" dirty="0" err="1" smtClean="0"/>
              <a:t>canopy</a:t>
            </a:r>
            <a:r>
              <a:rPr lang="it-IT" sz="1450" dirty="0" smtClean="0"/>
              <a:t> the </a:t>
            </a:r>
            <a:r>
              <a:rPr lang="it-IT" sz="1450" dirty="0" err="1" smtClean="0"/>
              <a:t>herd</a:t>
            </a:r>
            <a:r>
              <a:rPr lang="it-IT" sz="1450" dirty="0" smtClean="0"/>
              <a:t>,</a:t>
            </a:r>
          </a:p>
          <a:p>
            <a:pPr>
              <a:buNone/>
            </a:pPr>
            <a:r>
              <a:rPr lang="it-IT" sz="1450" dirty="0" smtClean="0"/>
              <a:t>and </a:t>
            </a:r>
            <a:r>
              <a:rPr lang="it-IT" sz="1450" dirty="0" err="1" smtClean="0"/>
              <a:t>summer</a:t>
            </a:r>
            <a:r>
              <a:rPr lang="it-IT" sz="1450" dirty="0" smtClean="0"/>
              <a:t>’s green </a:t>
            </a:r>
            <a:r>
              <a:rPr lang="it-IT" sz="1450" dirty="0" err="1" smtClean="0"/>
              <a:t>all</a:t>
            </a:r>
            <a:r>
              <a:rPr lang="it-IT" sz="1450" dirty="0" smtClean="0"/>
              <a:t> </a:t>
            </a:r>
            <a:r>
              <a:rPr lang="it-IT" sz="1450" dirty="0" err="1" smtClean="0"/>
              <a:t>girled</a:t>
            </a:r>
            <a:r>
              <a:rPr lang="it-IT" sz="1450" dirty="0" smtClean="0"/>
              <a:t> up in </a:t>
            </a:r>
            <a:r>
              <a:rPr lang="it-IT" sz="1450" dirty="0" err="1" smtClean="0"/>
              <a:t>sheaves</a:t>
            </a:r>
            <a:r>
              <a:rPr lang="it-IT" sz="1450" dirty="0" smtClean="0"/>
              <a:t>,</a:t>
            </a:r>
          </a:p>
          <a:p>
            <a:pPr>
              <a:buNone/>
            </a:pPr>
            <a:r>
              <a:rPr lang="it-IT" sz="1450" dirty="0" err="1" smtClean="0"/>
              <a:t>Borne</a:t>
            </a:r>
            <a:r>
              <a:rPr lang="it-IT" sz="1450" dirty="0" smtClean="0"/>
              <a:t> on the </a:t>
            </a:r>
            <a:r>
              <a:rPr lang="it-IT" sz="1450" dirty="0" err="1" smtClean="0"/>
              <a:t>bier</a:t>
            </a:r>
            <a:r>
              <a:rPr lang="it-IT" sz="1450" dirty="0" smtClean="0"/>
              <a:t> </a:t>
            </a:r>
            <a:r>
              <a:rPr lang="it-IT" sz="1450" dirty="0" err="1" smtClean="0"/>
              <a:t>with</a:t>
            </a:r>
            <a:r>
              <a:rPr lang="it-IT" sz="1450" dirty="0" smtClean="0"/>
              <a:t> </a:t>
            </a:r>
            <a:r>
              <a:rPr lang="it-IT" sz="1450" dirty="0" err="1" smtClean="0"/>
              <a:t>white</a:t>
            </a:r>
            <a:r>
              <a:rPr lang="it-IT" sz="1450" dirty="0" smtClean="0"/>
              <a:t> and </a:t>
            </a:r>
            <a:r>
              <a:rPr lang="it-IT" sz="1450" dirty="0" err="1" smtClean="0"/>
              <a:t>bristly</a:t>
            </a:r>
            <a:r>
              <a:rPr lang="it-IT" sz="1450" dirty="0" smtClean="0"/>
              <a:t> </a:t>
            </a:r>
            <a:r>
              <a:rPr lang="it-IT" sz="1450" dirty="0" err="1" smtClean="0"/>
              <a:t>beard</a:t>
            </a:r>
            <a:r>
              <a:rPr lang="it-IT" sz="1450" dirty="0" smtClean="0"/>
              <a:t>,</a:t>
            </a:r>
          </a:p>
          <a:p>
            <a:pPr>
              <a:buNone/>
            </a:pPr>
            <a:endParaRPr lang="it-IT" sz="1450" dirty="0" smtClean="0"/>
          </a:p>
          <a:p>
            <a:pPr>
              <a:buNone/>
            </a:pPr>
            <a:r>
              <a:rPr lang="it-IT" sz="1450" dirty="0" err="1" smtClean="0"/>
              <a:t>Then</a:t>
            </a:r>
            <a:r>
              <a:rPr lang="it-IT" sz="1450" dirty="0" smtClean="0"/>
              <a:t> </a:t>
            </a:r>
            <a:r>
              <a:rPr lang="it-IT" sz="1450" dirty="0" err="1" smtClean="0"/>
              <a:t>of</a:t>
            </a:r>
            <a:r>
              <a:rPr lang="it-IT" sz="1450" dirty="0" smtClean="0"/>
              <a:t> </a:t>
            </a:r>
            <a:r>
              <a:rPr lang="it-IT" sz="1450" dirty="0" err="1" smtClean="0"/>
              <a:t>thy</a:t>
            </a:r>
            <a:r>
              <a:rPr lang="it-IT" sz="1450" dirty="0" smtClean="0"/>
              <a:t> beauty do I </a:t>
            </a:r>
            <a:r>
              <a:rPr lang="it-IT" sz="1450" dirty="0" err="1" smtClean="0"/>
              <a:t>question</a:t>
            </a:r>
            <a:r>
              <a:rPr lang="it-IT" sz="1450" dirty="0" smtClean="0"/>
              <a:t> </a:t>
            </a:r>
            <a:r>
              <a:rPr lang="it-IT" sz="1450" dirty="0" err="1" smtClean="0"/>
              <a:t>make</a:t>
            </a:r>
            <a:r>
              <a:rPr lang="it-IT" sz="1450" dirty="0" smtClean="0"/>
              <a:t>,</a:t>
            </a:r>
          </a:p>
          <a:p>
            <a:pPr>
              <a:buNone/>
            </a:pPr>
            <a:r>
              <a:rPr lang="it-IT" sz="1450" dirty="0" err="1" smtClean="0"/>
              <a:t>That</a:t>
            </a:r>
            <a:r>
              <a:rPr lang="it-IT" sz="1450" dirty="0" smtClean="0"/>
              <a:t> </a:t>
            </a:r>
            <a:r>
              <a:rPr lang="it-IT" sz="1450" dirty="0" err="1" smtClean="0"/>
              <a:t>thou</a:t>
            </a:r>
            <a:r>
              <a:rPr lang="it-IT" sz="1450" dirty="0" smtClean="0"/>
              <a:t> </a:t>
            </a:r>
            <a:r>
              <a:rPr lang="it-IT" sz="1450" dirty="0" err="1" smtClean="0"/>
              <a:t>among</a:t>
            </a:r>
            <a:r>
              <a:rPr lang="it-IT" sz="1450" dirty="0" smtClean="0"/>
              <a:t> the </a:t>
            </a:r>
            <a:r>
              <a:rPr lang="it-IT" sz="1450" dirty="0" err="1" smtClean="0"/>
              <a:t>wastes</a:t>
            </a:r>
            <a:r>
              <a:rPr lang="it-IT" sz="1450" dirty="0" smtClean="0"/>
              <a:t> </a:t>
            </a:r>
            <a:r>
              <a:rPr lang="it-IT" sz="1450" dirty="0" err="1" smtClean="0"/>
              <a:t>of</a:t>
            </a:r>
            <a:r>
              <a:rPr lang="it-IT" sz="1450" dirty="0" smtClean="0"/>
              <a:t> </a:t>
            </a:r>
            <a:r>
              <a:rPr lang="it-IT" sz="1450" dirty="0" err="1" smtClean="0"/>
              <a:t>time</a:t>
            </a:r>
            <a:r>
              <a:rPr lang="it-IT" sz="1450" dirty="0" smtClean="0"/>
              <a:t> </a:t>
            </a:r>
            <a:r>
              <a:rPr lang="it-IT" sz="1450" dirty="0" err="1" smtClean="0"/>
              <a:t>must</a:t>
            </a:r>
            <a:r>
              <a:rPr lang="it-IT" sz="1450" dirty="0" smtClean="0"/>
              <a:t> go,</a:t>
            </a:r>
          </a:p>
          <a:p>
            <a:pPr>
              <a:buNone/>
            </a:pPr>
            <a:r>
              <a:rPr lang="it-IT" sz="1450" dirty="0" err="1" smtClean="0"/>
              <a:t>Since</a:t>
            </a:r>
            <a:r>
              <a:rPr lang="it-IT" sz="1450" dirty="0" smtClean="0"/>
              <a:t> </a:t>
            </a:r>
            <a:r>
              <a:rPr lang="it-IT" sz="1450" dirty="0" err="1" smtClean="0"/>
              <a:t>sweets</a:t>
            </a:r>
            <a:r>
              <a:rPr lang="it-IT" sz="1450" dirty="0" smtClean="0"/>
              <a:t> and </a:t>
            </a:r>
            <a:r>
              <a:rPr lang="it-IT" sz="1450" dirty="0" err="1" smtClean="0"/>
              <a:t>beauties</a:t>
            </a:r>
            <a:r>
              <a:rPr lang="it-IT" sz="1450" dirty="0" smtClean="0"/>
              <a:t> do </a:t>
            </a:r>
            <a:r>
              <a:rPr lang="it-IT" sz="1450" dirty="0" err="1" smtClean="0"/>
              <a:t>themselves</a:t>
            </a:r>
            <a:r>
              <a:rPr lang="it-IT" sz="1450" dirty="0" smtClean="0"/>
              <a:t> </a:t>
            </a:r>
            <a:r>
              <a:rPr lang="it-IT" sz="1450" dirty="0" err="1" smtClean="0"/>
              <a:t>forsake</a:t>
            </a:r>
            <a:endParaRPr lang="it-IT" sz="1450" dirty="0" smtClean="0"/>
          </a:p>
          <a:p>
            <a:pPr>
              <a:buNone/>
            </a:pPr>
            <a:r>
              <a:rPr lang="it-IT" sz="1450" dirty="0" smtClean="0"/>
              <a:t>And </a:t>
            </a:r>
            <a:r>
              <a:rPr lang="it-IT" sz="1450" dirty="0" err="1" smtClean="0"/>
              <a:t>die</a:t>
            </a:r>
            <a:r>
              <a:rPr lang="it-IT" sz="1450" dirty="0" smtClean="0"/>
              <a:t> </a:t>
            </a:r>
            <a:r>
              <a:rPr lang="it-IT" sz="1450" dirty="0" err="1" smtClean="0"/>
              <a:t>as</a:t>
            </a:r>
            <a:r>
              <a:rPr lang="it-IT" sz="1450" dirty="0" smtClean="0"/>
              <a:t> fast </a:t>
            </a:r>
            <a:r>
              <a:rPr lang="it-IT" sz="1450" dirty="0" err="1" smtClean="0"/>
              <a:t>as</a:t>
            </a:r>
            <a:r>
              <a:rPr lang="it-IT" sz="1450" dirty="0" smtClean="0"/>
              <a:t> </a:t>
            </a:r>
            <a:r>
              <a:rPr lang="it-IT" sz="1450" dirty="0" err="1" smtClean="0"/>
              <a:t>they</a:t>
            </a:r>
            <a:r>
              <a:rPr lang="it-IT" sz="1450" dirty="0" smtClean="0"/>
              <a:t> </a:t>
            </a:r>
            <a:r>
              <a:rPr lang="it-IT" sz="1450" dirty="0" err="1" smtClean="0"/>
              <a:t>see</a:t>
            </a:r>
            <a:r>
              <a:rPr lang="it-IT" sz="1450" dirty="0" smtClean="0"/>
              <a:t> </a:t>
            </a:r>
            <a:r>
              <a:rPr lang="it-IT" sz="1450" dirty="0" err="1" smtClean="0"/>
              <a:t>other</a:t>
            </a:r>
            <a:r>
              <a:rPr lang="it-IT" sz="1450" dirty="0" smtClean="0"/>
              <a:t> </a:t>
            </a:r>
            <a:r>
              <a:rPr lang="it-IT" sz="1450" dirty="0" err="1" smtClean="0"/>
              <a:t>grow</a:t>
            </a:r>
            <a:r>
              <a:rPr lang="it-IT" sz="1450" dirty="0" smtClean="0"/>
              <a:t>;</a:t>
            </a:r>
          </a:p>
          <a:p>
            <a:pPr>
              <a:buNone/>
            </a:pPr>
            <a:endParaRPr lang="it-IT" sz="1450" dirty="0" smtClean="0"/>
          </a:p>
          <a:p>
            <a:pPr>
              <a:buNone/>
            </a:pPr>
            <a:r>
              <a:rPr lang="it-IT" sz="1450" dirty="0" smtClean="0"/>
              <a:t>And </a:t>
            </a:r>
            <a:r>
              <a:rPr lang="it-IT" sz="1450" dirty="0" err="1" smtClean="0"/>
              <a:t>nothing</a:t>
            </a:r>
            <a:r>
              <a:rPr lang="it-IT" sz="1450" dirty="0" smtClean="0"/>
              <a:t> ’</a:t>
            </a:r>
            <a:r>
              <a:rPr lang="it-IT" sz="1450" dirty="0" err="1" smtClean="0"/>
              <a:t>gainst</a:t>
            </a:r>
            <a:r>
              <a:rPr lang="it-IT" sz="1450" dirty="0" smtClean="0"/>
              <a:t> </a:t>
            </a:r>
            <a:r>
              <a:rPr lang="it-IT" sz="1450" dirty="0" err="1" smtClean="0"/>
              <a:t>Time</a:t>
            </a:r>
            <a:r>
              <a:rPr lang="it-IT" sz="1450" dirty="0" smtClean="0"/>
              <a:t>’s </a:t>
            </a:r>
            <a:r>
              <a:rPr lang="it-IT" sz="1450" dirty="0" err="1" smtClean="0"/>
              <a:t>schyte</a:t>
            </a:r>
            <a:r>
              <a:rPr lang="it-IT" sz="1450" dirty="0" smtClean="0"/>
              <a:t> can </a:t>
            </a:r>
            <a:r>
              <a:rPr lang="it-IT" sz="1450" dirty="0" err="1" smtClean="0"/>
              <a:t>make</a:t>
            </a:r>
            <a:r>
              <a:rPr lang="it-IT" sz="1450" dirty="0" smtClean="0"/>
              <a:t> </a:t>
            </a:r>
            <a:r>
              <a:rPr lang="it-IT" sz="1450" dirty="0" err="1" smtClean="0"/>
              <a:t>defence</a:t>
            </a:r>
            <a:endParaRPr lang="it-IT" sz="1450" dirty="0" smtClean="0"/>
          </a:p>
          <a:p>
            <a:pPr>
              <a:buNone/>
            </a:pPr>
            <a:r>
              <a:rPr lang="it-IT" sz="1450" dirty="0" err="1" smtClean="0"/>
              <a:t>Save</a:t>
            </a:r>
            <a:r>
              <a:rPr lang="it-IT" sz="1450" dirty="0" smtClean="0"/>
              <a:t> </a:t>
            </a:r>
            <a:r>
              <a:rPr lang="it-IT" sz="1450" dirty="0" err="1" smtClean="0"/>
              <a:t>breed</a:t>
            </a:r>
            <a:r>
              <a:rPr lang="it-IT" sz="1450" dirty="0" smtClean="0"/>
              <a:t>, </a:t>
            </a:r>
            <a:r>
              <a:rPr lang="it-IT" sz="1450" dirty="0" err="1" smtClean="0"/>
              <a:t>to</a:t>
            </a:r>
            <a:r>
              <a:rPr lang="it-IT" sz="1450" dirty="0" smtClean="0"/>
              <a:t> brave </a:t>
            </a:r>
            <a:r>
              <a:rPr lang="it-IT" sz="1450" dirty="0" err="1" smtClean="0"/>
              <a:t>him</a:t>
            </a:r>
            <a:r>
              <a:rPr lang="it-IT" sz="1450" dirty="0" smtClean="0"/>
              <a:t> </a:t>
            </a:r>
            <a:r>
              <a:rPr lang="it-IT" sz="1450" dirty="0" err="1" smtClean="0"/>
              <a:t>when</a:t>
            </a:r>
            <a:r>
              <a:rPr lang="it-IT" sz="1450" dirty="0" smtClean="0"/>
              <a:t> </a:t>
            </a:r>
            <a:r>
              <a:rPr lang="it-IT" sz="1450" dirty="0" err="1" smtClean="0"/>
              <a:t>he</a:t>
            </a:r>
            <a:r>
              <a:rPr lang="it-IT" sz="1450" dirty="0" smtClean="0"/>
              <a:t> </a:t>
            </a:r>
            <a:r>
              <a:rPr lang="it-IT" sz="1450" dirty="0" err="1" smtClean="0"/>
              <a:t>takes</a:t>
            </a:r>
            <a:r>
              <a:rPr lang="it-IT" sz="1450" dirty="0" smtClean="0"/>
              <a:t> </a:t>
            </a:r>
            <a:r>
              <a:rPr lang="it-IT" sz="1450" dirty="0" err="1" smtClean="0"/>
              <a:t>thee</a:t>
            </a:r>
            <a:r>
              <a:rPr lang="it-IT" sz="1450" dirty="0" smtClean="0"/>
              <a:t> </a:t>
            </a:r>
            <a:r>
              <a:rPr lang="it-IT" sz="1450" dirty="0" err="1" smtClean="0"/>
              <a:t>hence</a:t>
            </a:r>
            <a:r>
              <a:rPr lang="it-IT" sz="1450" dirty="0" smtClean="0"/>
              <a:t>.</a:t>
            </a:r>
            <a:endParaRPr lang="it-IT" sz="1450" dirty="0"/>
          </a:p>
        </p:txBody>
      </p:sp>
      <p:sp>
        <p:nvSpPr>
          <p:cNvPr id="5" name="Rettangolo 4"/>
          <p:cNvSpPr/>
          <p:nvPr/>
        </p:nvSpPr>
        <p:spPr>
          <a:xfrm>
            <a:off x="4432252" y="1700809"/>
            <a:ext cx="4536504" cy="5786199"/>
          </a:xfrm>
          <a:prstGeom prst="rect">
            <a:avLst/>
          </a:prstGeom>
        </p:spPr>
        <p:txBody>
          <a:bodyPr wrap="square">
            <a:spAutoFit/>
          </a:bodyPr>
          <a:lstStyle/>
          <a:p>
            <a:r>
              <a:rPr lang="it-IT" sz="1450" dirty="0" smtClean="0"/>
              <a:t>Quando conto l’orologio che racconta il tempo,</a:t>
            </a:r>
          </a:p>
          <a:p>
            <a:r>
              <a:rPr lang="it-IT" sz="1450" dirty="0" smtClean="0"/>
              <a:t>E vedo il giorno superbo sprofondato nell’odiosa notte;</a:t>
            </a:r>
          </a:p>
          <a:p>
            <a:r>
              <a:rPr lang="it-IT" sz="1450" dirty="0" smtClean="0"/>
              <a:t>Quando osservo la viola non più in fiore,</a:t>
            </a:r>
          </a:p>
          <a:p>
            <a:r>
              <a:rPr lang="it-IT" sz="1450" dirty="0" smtClean="0"/>
              <a:t>E riccioli neri tutti inargentati di bianco;</a:t>
            </a:r>
          </a:p>
          <a:p>
            <a:endParaRPr lang="it-IT" sz="1450" dirty="0" smtClean="0"/>
          </a:p>
          <a:p>
            <a:r>
              <a:rPr lang="it-IT" sz="1450" dirty="0" smtClean="0"/>
              <a:t>Quando alberi sublimi vedo nudi di foglie</a:t>
            </a:r>
          </a:p>
          <a:p>
            <a:r>
              <a:rPr lang="it-IT" sz="1450" dirty="0" smtClean="0"/>
              <a:t>Che già al gregge schermarono la calura,</a:t>
            </a:r>
          </a:p>
          <a:p>
            <a:r>
              <a:rPr lang="it-IT" sz="1450" dirty="0" smtClean="0"/>
              <a:t>E il verde dell’estate, stretto in covoni,</a:t>
            </a:r>
          </a:p>
          <a:p>
            <a:r>
              <a:rPr lang="it-IT" sz="1450" dirty="0" smtClean="0"/>
              <a:t>Portato sul carro con bianca e ispida barba;</a:t>
            </a:r>
          </a:p>
          <a:p>
            <a:endParaRPr lang="it-IT" sz="1450" dirty="0" smtClean="0"/>
          </a:p>
          <a:p>
            <a:r>
              <a:rPr lang="it-IT" sz="1450" dirty="0" smtClean="0"/>
              <a:t>Allora sulla tua bellezza mi vado interrogando,</a:t>
            </a:r>
          </a:p>
          <a:p>
            <a:r>
              <a:rPr lang="it-IT" sz="1450" dirty="0" smtClean="0"/>
              <a:t>Che tra i resti del tempo te ne dovrai andare,</a:t>
            </a:r>
          </a:p>
          <a:p>
            <a:r>
              <a:rPr lang="it-IT" sz="1450" dirty="0" smtClean="0"/>
              <a:t>Perché dolcezze e bellezze smarriscono se stesse</a:t>
            </a:r>
          </a:p>
          <a:p>
            <a:r>
              <a:rPr lang="it-IT" sz="1450" dirty="0" smtClean="0"/>
              <a:t>E muoiono veloci come ne vedono altre crescere veloci;</a:t>
            </a:r>
          </a:p>
          <a:p>
            <a:endParaRPr lang="it-IT" sz="1450" dirty="0" smtClean="0"/>
          </a:p>
          <a:p>
            <a:r>
              <a:rPr lang="it-IT" sz="1450" dirty="0" smtClean="0"/>
              <a:t>E niente contro la falce del Tempo può offrire difesa,</a:t>
            </a:r>
          </a:p>
          <a:p>
            <a:r>
              <a:rPr lang="it-IT" sz="1450" dirty="0" smtClean="0"/>
              <a:t>Se non la prole che lo sfidi, quando ti toglierà di qui.</a:t>
            </a:r>
          </a:p>
          <a:p>
            <a:endParaRPr lang="it-IT" sz="1450" dirty="0" smtClean="0"/>
          </a:p>
          <a:p>
            <a:endParaRPr lang="it-IT" sz="1600" dirty="0" smtClean="0"/>
          </a:p>
          <a:p>
            <a:endParaRPr lang="it-IT" sz="1600" dirty="0" smtClean="0"/>
          </a:p>
          <a:p>
            <a:endParaRPr lang="it-IT" sz="1600" dirty="0" smtClean="0"/>
          </a:p>
          <a:p>
            <a:endParaRPr lang="it-IT" sz="1600" dirty="0" smtClean="0"/>
          </a:p>
          <a:p>
            <a:endParaRPr lang="it-IT" sz="1600" dirty="0"/>
          </a:p>
        </p:txBody>
      </p:sp>
      <p:sp>
        <p:nvSpPr>
          <p:cNvPr id="6" name="Segnaposto numero diapositiva 5"/>
          <p:cNvSpPr>
            <a:spLocks noGrp="1"/>
          </p:cNvSpPr>
          <p:nvPr>
            <p:ph type="sldNum" sz="quarter" idx="12"/>
          </p:nvPr>
        </p:nvSpPr>
        <p:spPr/>
        <p:txBody>
          <a:bodyPr/>
          <a:lstStyle/>
          <a:p>
            <a:fld id="{C4769E42-B4C6-48E8-A472-C1204A931789}" type="slidenum">
              <a:rPr lang="it-IT" smtClean="0"/>
              <a:pPr/>
              <a:t>14</a:t>
            </a:fld>
            <a:endParaRPr lang="it-IT"/>
          </a:p>
        </p:txBody>
      </p:sp>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smtClean="0">
                <a:solidFill>
                  <a:srgbClr val="C00000"/>
                </a:solidFill>
                <a:latin typeface="+mn-lt"/>
              </a:rPr>
              <a:t>When</a:t>
            </a:r>
            <a:r>
              <a:rPr lang="it-IT" sz="2400" dirty="0" smtClean="0">
                <a:solidFill>
                  <a:srgbClr val="C00000"/>
                </a:solidFill>
                <a:latin typeface="+mn-lt"/>
              </a:rPr>
              <a:t> I Do </a:t>
            </a:r>
            <a:r>
              <a:rPr lang="it-IT" sz="2400" dirty="0" err="1" smtClean="0">
                <a:solidFill>
                  <a:srgbClr val="C00000"/>
                </a:solidFill>
                <a:latin typeface="+mn-lt"/>
              </a:rPr>
              <a:t>Count</a:t>
            </a:r>
            <a:r>
              <a:rPr lang="it-IT" sz="2400" dirty="0" smtClean="0">
                <a:solidFill>
                  <a:srgbClr val="C00000"/>
                </a:solidFill>
                <a:latin typeface="+mn-lt"/>
              </a:rPr>
              <a:t> The Clock </a:t>
            </a:r>
            <a:endParaRPr lang="it-IT" sz="2400" dirty="0">
              <a:solidFill>
                <a:srgbClr val="C00000"/>
              </a:solidFill>
              <a:latin typeface="+mn-lt"/>
            </a:endParaRPr>
          </a:p>
        </p:txBody>
      </p:sp>
      <p:sp>
        <p:nvSpPr>
          <p:cNvPr id="3" name="Segnaposto contenuto 2"/>
          <p:cNvSpPr>
            <a:spLocks noGrp="1"/>
          </p:cNvSpPr>
          <p:nvPr>
            <p:ph idx="1"/>
          </p:nvPr>
        </p:nvSpPr>
        <p:spPr>
          <a:noFill/>
        </p:spPr>
        <p:txBody>
          <a:bodyPr>
            <a:normAutofit fontScale="62500" lnSpcReduction="20000"/>
          </a:bodyPr>
          <a:lstStyle/>
          <a:p>
            <a:pPr algn="ctr">
              <a:buNone/>
            </a:pPr>
            <a:endParaRPr lang="it-IT" dirty="0" smtClean="0"/>
          </a:p>
          <a:p>
            <a:pPr algn="ctr">
              <a:buNone/>
            </a:pPr>
            <a:r>
              <a:rPr lang="it-IT" dirty="0" err="1" smtClean="0"/>
              <a:t>It</a:t>
            </a:r>
            <a:r>
              <a:rPr lang="it-IT" dirty="0" smtClean="0"/>
              <a:t> </a:t>
            </a:r>
            <a:r>
              <a:rPr lang="it-IT" dirty="0" err="1" smtClean="0"/>
              <a:t>is</a:t>
            </a:r>
            <a:r>
              <a:rPr lang="it-IT" dirty="0" smtClean="0"/>
              <a:t> the </a:t>
            </a:r>
            <a:r>
              <a:rPr lang="it-IT" dirty="0" err="1" smtClean="0"/>
              <a:t>twelfth</a:t>
            </a:r>
            <a:r>
              <a:rPr lang="it-IT" dirty="0" smtClean="0"/>
              <a:t> </a:t>
            </a:r>
            <a:r>
              <a:rPr lang="it-IT" dirty="0" err="1" smtClean="0"/>
              <a:t>of</a:t>
            </a:r>
            <a:r>
              <a:rPr lang="it-IT" dirty="0" smtClean="0"/>
              <a:t> a </a:t>
            </a:r>
            <a:r>
              <a:rPr lang="it-IT" dirty="0" err="1" smtClean="0"/>
              <a:t>group</a:t>
            </a:r>
            <a:r>
              <a:rPr lang="it-IT" dirty="0" smtClean="0"/>
              <a:t> </a:t>
            </a:r>
            <a:r>
              <a:rPr lang="it-IT" dirty="0" err="1" smtClean="0"/>
              <a:t>of</a:t>
            </a:r>
            <a:r>
              <a:rPr lang="it-IT" dirty="0" smtClean="0"/>
              <a:t> 17 </a:t>
            </a:r>
            <a:r>
              <a:rPr lang="it-IT" dirty="0" err="1" smtClean="0"/>
              <a:t>sonnets</a:t>
            </a:r>
            <a:r>
              <a:rPr lang="it-IT" dirty="0" smtClean="0"/>
              <a:t> </a:t>
            </a:r>
            <a:r>
              <a:rPr lang="it-IT" dirty="0" err="1" smtClean="0"/>
              <a:t>dedicated</a:t>
            </a:r>
            <a:r>
              <a:rPr lang="it-IT" dirty="0" smtClean="0"/>
              <a:t> </a:t>
            </a:r>
          </a:p>
          <a:p>
            <a:pPr algn="ctr">
              <a:buNone/>
            </a:pPr>
            <a:r>
              <a:rPr lang="it-IT" dirty="0" err="1" smtClean="0"/>
              <a:t>to</a:t>
            </a:r>
            <a:r>
              <a:rPr lang="it-IT" dirty="0" smtClean="0"/>
              <a:t> the ‘’fair </a:t>
            </a:r>
            <a:r>
              <a:rPr lang="it-IT" dirty="0" err="1" smtClean="0"/>
              <a:t>youth</a:t>
            </a:r>
            <a:r>
              <a:rPr lang="it-IT" dirty="0" smtClean="0"/>
              <a:t>’’ </a:t>
            </a:r>
          </a:p>
          <a:p>
            <a:pPr algn="ctr">
              <a:buNone/>
            </a:pPr>
            <a:r>
              <a:rPr lang="it-IT" dirty="0" smtClean="0"/>
              <a:t>and </a:t>
            </a:r>
            <a:r>
              <a:rPr lang="it-IT" dirty="0" err="1" smtClean="0"/>
              <a:t>called</a:t>
            </a:r>
            <a:r>
              <a:rPr lang="it-IT" dirty="0" smtClean="0"/>
              <a:t> ‘</a:t>
            </a:r>
            <a:r>
              <a:rPr lang="it-IT" b="1" dirty="0" err="1" smtClean="0"/>
              <a:t>marriage</a:t>
            </a:r>
            <a:r>
              <a:rPr lang="it-IT" b="1" dirty="0" smtClean="0"/>
              <a:t> </a:t>
            </a:r>
            <a:r>
              <a:rPr lang="it-IT" b="1" dirty="0" err="1" smtClean="0"/>
              <a:t>sonnets</a:t>
            </a:r>
            <a:r>
              <a:rPr lang="it-IT" dirty="0" smtClean="0"/>
              <a:t>’,</a:t>
            </a:r>
          </a:p>
          <a:p>
            <a:pPr algn="ctr">
              <a:buNone/>
            </a:pPr>
            <a:r>
              <a:rPr lang="it-IT" dirty="0" err="1" smtClean="0"/>
              <a:t>because</a:t>
            </a:r>
            <a:r>
              <a:rPr lang="it-IT" dirty="0" smtClean="0"/>
              <a:t> in </a:t>
            </a:r>
            <a:r>
              <a:rPr lang="it-IT" dirty="0" err="1" smtClean="0"/>
              <a:t>them</a:t>
            </a:r>
            <a:r>
              <a:rPr lang="it-IT" dirty="0" smtClean="0"/>
              <a:t> the </a:t>
            </a:r>
            <a:r>
              <a:rPr lang="it-IT" dirty="0" err="1" smtClean="0"/>
              <a:t>poet</a:t>
            </a:r>
            <a:r>
              <a:rPr lang="it-IT" dirty="0" smtClean="0"/>
              <a:t> </a:t>
            </a:r>
            <a:r>
              <a:rPr lang="it-IT" dirty="0" err="1" smtClean="0"/>
              <a:t>invites</a:t>
            </a:r>
            <a:r>
              <a:rPr lang="it-IT" dirty="0" smtClean="0"/>
              <a:t> </a:t>
            </a:r>
            <a:r>
              <a:rPr lang="it-IT" dirty="0" err="1" smtClean="0"/>
              <a:t>him</a:t>
            </a:r>
            <a:r>
              <a:rPr lang="it-IT" dirty="0" smtClean="0"/>
              <a:t> </a:t>
            </a:r>
            <a:r>
              <a:rPr lang="it-IT" dirty="0" err="1" smtClean="0"/>
              <a:t>to</a:t>
            </a:r>
            <a:r>
              <a:rPr lang="it-IT" dirty="0" smtClean="0"/>
              <a:t> </a:t>
            </a:r>
            <a:r>
              <a:rPr lang="it-IT" dirty="0" err="1" smtClean="0"/>
              <a:t>marry</a:t>
            </a:r>
            <a:r>
              <a:rPr lang="it-IT" dirty="0" smtClean="0"/>
              <a:t> and </a:t>
            </a:r>
            <a:r>
              <a:rPr lang="it-IT" dirty="0" err="1" smtClean="0"/>
              <a:t>beget</a:t>
            </a:r>
            <a:r>
              <a:rPr lang="it-IT" dirty="0" smtClean="0"/>
              <a:t> </a:t>
            </a:r>
            <a:r>
              <a:rPr lang="it-IT" dirty="0" err="1" smtClean="0"/>
              <a:t>children</a:t>
            </a:r>
            <a:r>
              <a:rPr lang="it-IT" dirty="0" smtClean="0"/>
              <a:t>,</a:t>
            </a:r>
          </a:p>
          <a:p>
            <a:pPr algn="ctr">
              <a:buNone/>
            </a:pPr>
            <a:endParaRPr lang="it-IT" i="1" u="sng" dirty="0" smtClean="0"/>
          </a:p>
          <a:p>
            <a:pPr algn="ctr">
              <a:buNone/>
            </a:pPr>
            <a:r>
              <a:rPr lang="it-IT" i="1" dirty="0" err="1" smtClean="0"/>
              <a:t>This</a:t>
            </a:r>
            <a:r>
              <a:rPr lang="it-IT" i="1" dirty="0" smtClean="0"/>
              <a:t> </a:t>
            </a:r>
            <a:r>
              <a:rPr lang="it-IT" i="1" dirty="0" err="1" smtClean="0"/>
              <a:t>sonnet</a:t>
            </a:r>
            <a:r>
              <a:rPr lang="it-IT" i="1" dirty="0" smtClean="0"/>
              <a:t> </a:t>
            </a:r>
            <a:r>
              <a:rPr lang="it-IT" i="1" dirty="0" err="1" smtClean="0"/>
              <a:t>explains</a:t>
            </a:r>
            <a:r>
              <a:rPr lang="it-IT" i="1" dirty="0" smtClean="0"/>
              <a:t> some </a:t>
            </a:r>
            <a:r>
              <a:rPr lang="it-IT" i="1" dirty="0" err="1" smtClean="0"/>
              <a:t>of</a:t>
            </a:r>
            <a:r>
              <a:rPr lang="it-IT" i="1" dirty="0" smtClean="0"/>
              <a:t> the </a:t>
            </a:r>
            <a:r>
              <a:rPr lang="it-IT" i="1" dirty="0" err="1" smtClean="0"/>
              <a:t>themes</a:t>
            </a:r>
            <a:r>
              <a:rPr lang="it-IT" i="1" dirty="0" smtClean="0"/>
              <a:t> </a:t>
            </a:r>
            <a:r>
              <a:rPr lang="it-IT" i="1" dirty="0" err="1" smtClean="0"/>
              <a:t>of</a:t>
            </a:r>
            <a:r>
              <a:rPr lang="it-IT" i="1" dirty="0" smtClean="0"/>
              <a:t> Shakespeare’s </a:t>
            </a:r>
            <a:r>
              <a:rPr lang="it-IT" i="1" dirty="0" err="1" smtClean="0"/>
              <a:t>collection</a:t>
            </a:r>
            <a:r>
              <a:rPr lang="it-IT" dirty="0" smtClean="0"/>
              <a:t>: </a:t>
            </a:r>
          </a:p>
          <a:p>
            <a:endParaRPr lang="it-IT" b="1" dirty="0" smtClean="0">
              <a:effectLst>
                <a:glow rad="101600">
                  <a:srgbClr val="00FF00">
                    <a:alpha val="60000"/>
                  </a:srgbClr>
                </a:glow>
              </a:effectLst>
            </a:endParaRPr>
          </a:p>
          <a:p>
            <a:pPr>
              <a:buFont typeface="Wingdings" pitchFamily="2" charset="2"/>
              <a:buChar char="v"/>
            </a:pPr>
            <a:r>
              <a:rPr lang="it-IT" b="1" dirty="0" smtClean="0">
                <a:effectLst>
                  <a:glow rad="101600">
                    <a:srgbClr val="00FF00">
                      <a:alpha val="60000"/>
                    </a:srgbClr>
                  </a:glow>
                </a:effectLst>
              </a:rPr>
              <a:t>1.  </a:t>
            </a:r>
            <a:r>
              <a:rPr lang="it-IT" dirty="0" smtClean="0">
                <a:effectLst>
                  <a:glow rad="101600">
                    <a:srgbClr val="00FF00">
                      <a:alpha val="60000"/>
                    </a:srgbClr>
                  </a:glow>
                </a:effectLst>
              </a:rPr>
              <a:t>the </a:t>
            </a:r>
            <a:r>
              <a:rPr lang="it-IT" b="1" dirty="0" err="1" smtClean="0">
                <a:effectLst>
                  <a:glow rad="101600">
                    <a:srgbClr val="00FF00">
                      <a:alpha val="60000"/>
                    </a:srgbClr>
                  </a:glow>
                </a:effectLst>
              </a:rPr>
              <a:t>destructive</a:t>
            </a:r>
            <a:r>
              <a:rPr lang="it-IT" b="1" dirty="0" smtClean="0">
                <a:effectLst>
                  <a:glow rad="101600">
                    <a:srgbClr val="00FF00">
                      <a:alpha val="60000"/>
                    </a:srgbClr>
                  </a:glow>
                </a:effectLst>
              </a:rPr>
              <a:t> </a:t>
            </a:r>
            <a:r>
              <a:rPr lang="it-IT" b="1" dirty="0" err="1" smtClean="0">
                <a:effectLst>
                  <a:glow rad="101600">
                    <a:srgbClr val="00FF00">
                      <a:alpha val="60000"/>
                    </a:srgbClr>
                  </a:glow>
                </a:effectLst>
              </a:rPr>
              <a:t>power</a:t>
            </a:r>
            <a:r>
              <a:rPr lang="it-IT" b="1" dirty="0" smtClean="0">
                <a:effectLst>
                  <a:glow rad="101600">
                    <a:srgbClr val="00FF00">
                      <a:alpha val="60000"/>
                    </a:srgbClr>
                  </a:glow>
                </a:effectLst>
              </a:rPr>
              <a:t> </a:t>
            </a:r>
            <a:r>
              <a:rPr lang="it-IT" b="1" dirty="0" err="1" smtClean="0">
                <a:effectLst>
                  <a:glow rad="101600">
                    <a:srgbClr val="00FF00">
                      <a:alpha val="60000"/>
                    </a:srgbClr>
                  </a:glow>
                </a:effectLst>
              </a:rPr>
              <a:t>of</a:t>
            </a:r>
            <a:r>
              <a:rPr lang="it-IT" b="1" dirty="0" smtClean="0">
                <a:effectLst>
                  <a:glow rad="101600">
                    <a:srgbClr val="00FF00">
                      <a:alpha val="60000"/>
                    </a:srgbClr>
                  </a:glow>
                </a:effectLst>
              </a:rPr>
              <a:t> the </a:t>
            </a:r>
            <a:r>
              <a:rPr lang="it-IT" b="1" dirty="0" err="1" smtClean="0">
                <a:effectLst>
                  <a:glow rad="101600">
                    <a:srgbClr val="00FF00">
                      <a:alpha val="60000"/>
                    </a:srgbClr>
                  </a:glow>
                </a:effectLst>
              </a:rPr>
              <a:t>passing</a:t>
            </a:r>
            <a:r>
              <a:rPr lang="it-IT" b="1" dirty="0" smtClean="0">
                <a:effectLst>
                  <a:glow rad="101600">
                    <a:srgbClr val="00FF00">
                      <a:alpha val="60000"/>
                    </a:srgbClr>
                  </a:glow>
                </a:effectLst>
              </a:rPr>
              <a:t> </a:t>
            </a:r>
            <a:r>
              <a:rPr lang="it-IT" b="1" dirty="0" err="1" smtClean="0">
                <a:effectLst>
                  <a:glow rad="101600">
                    <a:srgbClr val="00FF00">
                      <a:alpha val="60000"/>
                    </a:srgbClr>
                  </a:glow>
                </a:effectLst>
              </a:rPr>
              <a:t>of</a:t>
            </a:r>
            <a:r>
              <a:rPr lang="it-IT" b="1" dirty="0" smtClean="0">
                <a:effectLst>
                  <a:glow rad="101600">
                    <a:srgbClr val="00FF00">
                      <a:alpha val="60000"/>
                    </a:srgbClr>
                  </a:glow>
                </a:effectLst>
              </a:rPr>
              <a:t> </a:t>
            </a:r>
            <a:r>
              <a:rPr lang="it-IT" b="1" dirty="0" err="1" smtClean="0">
                <a:effectLst>
                  <a:glow rad="101600">
                    <a:srgbClr val="00FF00">
                      <a:alpha val="60000"/>
                    </a:srgbClr>
                  </a:glow>
                </a:effectLst>
              </a:rPr>
              <a:t>time</a:t>
            </a:r>
            <a:r>
              <a:rPr lang="it-IT" dirty="0" smtClean="0">
                <a:effectLst>
                  <a:glow rad="101600">
                    <a:srgbClr val="00FF00">
                      <a:alpha val="60000"/>
                    </a:srgbClr>
                  </a:glow>
                </a:effectLst>
              </a:rPr>
              <a:t> </a:t>
            </a:r>
            <a:r>
              <a:rPr lang="it-IT" dirty="0" smtClean="0"/>
              <a:t> </a:t>
            </a:r>
            <a:r>
              <a:rPr lang="it-IT" dirty="0" err="1" smtClean="0"/>
              <a:t>connected</a:t>
            </a:r>
            <a:r>
              <a:rPr lang="it-IT" dirty="0" smtClean="0"/>
              <a:t> </a:t>
            </a:r>
            <a:r>
              <a:rPr lang="it-IT" dirty="0" err="1" smtClean="0"/>
              <a:t>with</a:t>
            </a:r>
            <a:r>
              <a:rPr lang="it-IT" dirty="0" smtClean="0"/>
              <a:t> :</a:t>
            </a:r>
          </a:p>
          <a:p>
            <a:pPr>
              <a:buFont typeface="Wingdings" pitchFamily="2" charset="2"/>
              <a:buChar char="v"/>
            </a:pPr>
            <a:endParaRPr lang="it-IT" b="1" dirty="0" smtClean="0">
              <a:effectLst>
                <a:glow rad="101600">
                  <a:srgbClr val="FFFF00">
                    <a:alpha val="60000"/>
                  </a:srgbClr>
                </a:glow>
              </a:effectLst>
            </a:endParaRPr>
          </a:p>
          <a:p>
            <a:pPr>
              <a:buFont typeface="Wingdings" pitchFamily="2" charset="2"/>
              <a:buChar char="v"/>
            </a:pPr>
            <a:r>
              <a:rPr lang="it-IT" b="1" dirty="0" smtClean="0">
                <a:effectLst>
                  <a:glow rad="101600">
                    <a:srgbClr val="FFFF00">
                      <a:alpha val="60000"/>
                    </a:srgbClr>
                  </a:glow>
                </a:effectLst>
              </a:rPr>
              <a:t>2.  </a:t>
            </a:r>
            <a:r>
              <a:rPr lang="it-IT" b="1" dirty="0" err="1" smtClean="0">
                <a:effectLst>
                  <a:glow rad="101600">
                    <a:srgbClr val="FFFF00">
                      <a:alpha val="60000"/>
                    </a:srgbClr>
                  </a:glow>
                </a:effectLst>
              </a:rPr>
              <a:t>death</a:t>
            </a:r>
            <a:r>
              <a:rPr lang="it-IT" b="1" dirty="0" smtClean="0">
                <a:effectLst>
                  <a:glow rad="101600">
                    <a:srgbClr val="FFFF00">
                      <a:alpha val="60000"/>
                    </a:srgbClr>
                  </a:glow>
                </a:effectLst>
              </a:rPr>
              <a:t> , </a:t>
            </a:r>
            <a:r>
              <a:rPr lang="it-IT" dirty="0" err="1" smtClean="0"/>
              <a:t>which</a:t>
            </a:r>
            <a:r>
              <a:rPr lang="it-IT" dirty="0" smtClean="0"/>
              <a:t> can </a:t>
            </a:r>
            <a:r>
              <a:rPr lang="it-IT" dirty="0" err="1" smtClean="0"/>
              <a:t>only</a:t>
            </a:r>
            <a:r>
              <a:rPr lang="it-IT" dirty="0" smtClean="0"/>
              <a:t> </a:t>
            </a:r>
            <a:r>
              <a:rPr lang="it-IT" dirty="0" err="1" smtClean="0"/>
              <a:t>be</a:t>
            </a:r>
            <a:r>
              <a:rPr lang="it-IT" dirty="0" smtClean="0"/>
              <a:t> </a:t>
            </a:r>
            <a:r>
              <a:rPr lang="it-IT" dirty="0" err="1" smtClean="0"/>
              <a:t>opposed</a:t>
            </a:r>
            <a:r>
              <a:rPr lang="it-IT" dirty="0" smtClean="0"/>
              <a:t> </a:t>
            </a:r>
            <a:r>
              <a:rPr lang="it-IT" dirty="0" err="1" smtClean="0"/>
              <a:t>by</a:t>
            </a:r>
            <a:r>
              <a:rPr lang="it-IT" dirty="0" smtClean="0"/>
              <a:t>:</a:t>
            </a:r>
          </a:p>
          <a:p>
            <a:pPr>
              <a:buFont typeface="Wingdings" pitchFamily="2" charset="2"/>
              <a:buChar char="v"/>
            </a:pPr>
            <a:endParaRPr lang="it-IT" b="1" dirty="0" smtClean="0">
              <a:effectLst>
                <a:glow rad="101600">
                  <a:srgbClr val="FF66CC">
                    <a:alpha val="60000"/>
                  </a:srgbClr>
                </a:glow>
              </a:effectLst>
            </a:endParaRPr>
          </a:p>
          <a:p>
            <a:pPr>
              <a:buFont typeface="Wingdings" pitchFamily="2" charset="2"/>
              <a:buChar char="v"/>
            </a:pPr>
            <a:r>
              <a:rPr lang="it-IT" b="1" dirty="0" smtClean="0">
                <a:effectLst>
                  <a:glow rad="101600">
                    <a:srgbClr val="FF66CC">
                      <a:alpha val="60000"/>
                    </a:srgbClr>
                  </a:glow>
                </a:effectLst>
              </a:rPr>
              <a:t>3.  </a:t>
            </a:r>
            <a:r>
              <a:rPr lang="it-IT" b="1" dirty="0" err="1" smtClean="0">
                <a:effectLst>
                  <a:glow rad="101600">
                    <a:srgbClr val="FF66CC">
                      <a:alpha val="60000"/>
                    </a:srgbClr>
                  </a:glow>
                </a:effectLst>
              </a:rPr>
              <a:t>marriage</a:t>
            </a:r>
            <a:r>
              <a:rPr lang="it-IT" dirty="0" smtClean="0">
                <a:effectLst>
                  <a:glow rad="101600">
                    <a:srgbClr val="FF66CC">
                      <a:alpha val="60000"/>
                    </a:srgbClr>
                  </a:glow>
                </a:effectLst>
              </a:rPr>
              <a:t> </a:t>
            </a:r>
            <a:r>
              <a:rPr lang="it-IT" dirty="0" smtClean="0"/>
              <a:t>and </a:t>
            </a:r>
            <a:r>
              <a:rPr lang="it-IT" b="1" dirty="0" err="1" smtClean="0">
                <a:effectLst>
                  <a:glow rad="101600">
                    <a:srgbClr val="FF66CC">
                      <a:alpha val="60000"/>
                    </a:srgbClr>
                  </a:glow>
                </a:effectLst>
              </a:rPr>
              <a:t>procreation</a:t>
            </a:r>
            <a:r>
              <a:rPr lang="it-IT" dirty="0" smtClean="0"/>
              <a:t> </a:t>
            </a:r>
          </a:p>
          <a:p>
            <a:pPr>
              <a:buFont typeface="Wingdings" pitchFamily="2" charset="2"/>
              <a:buChar char="v"/>
            </a:pPr>
            <a:endParaRPr lang="it-IT" dirty="0" smtClean="0"/>
          </a:p>
          <a:p>
            <a:endParaRPr lang="it-IT"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15</a:t>
            </a:fld>
            <a:endParaRPr lang="it-IT"/>
          </a:p>
        </p:txBody>
      </p:sp>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948691"/>
            <a:ext cx="8064896" cy="5632311"/>
          </a:xfrm>
          <a:prstGeom prst="rect">
            <a:avLst/>
          </a:prstGeom>
          <a:noFill/>
        </p:spPr>
        <p:txBody>
          <a:bodyPr wrap="square" rtlCol="0">
            <a:spAutoFit/>
          </a:bodyPr>
          <a:lstStyle/>
          <a:p>
            <a:endParaRPr lang="it-IT" i="1" u="sng" dirty="0" smtClean="0">
              <a:effectLst>
                <a:glow rad="101600">
                  <a:srgbClr val="FF9900">
                    <a:alpha val="60000"/>
                  </a:srgbClr>
                </a:glow>
              </a:effectLst>
            </a:endParaRPr>
          </a:p>
          <a:p>
            <a:r>
              <a:rPr lang="it-IT" i="1" dirty="0" smtClean="0">
                <a:effectLst>
                  <a:outerShdw blurRad="38100" dist="38100" dir="2700000" algn="tl">
                    <a:srgbClr val="000000">
                      <a:alpha val="43137"/>
                    </a:srgbClr>
                  </a:outerShdw>
                </a:effectLst>
              </a:rPr>
              <a:t>First </a:t>
            </a:r>
            <a:r>
              <a:rPr lang="it-IT" i="1" dirty="0" err="1" smtClean="0">
                <a:effectLst>
                  <a:outerShdw blurRad="38100" dist="38100" dir="2700000" algn="tl">
                    <a:srgbClr val="000000">
                      <a:alpha val="43137"/>
                    </a:srgbClr>
                  </a:outerShdw>
                </a:effectLst>
              </a:rPr>
              <a:t>quatrain</a:t>
            </a:r>
            <a:r>
              <a:rPr lang="it-IT" dirty="0" smtClean="0"/>
              <a:t>	-A-B-A-B</a:t>
            </a:r>
          </a:p>
          <a:p>
            <a:r>
              <a:rPr lang="it-IT" dirty="0" smtClean="0"/>
              <a:t>                     	</a:t>
            </a:r>
            <a:r>
              <a:rPr lang="it-IT" dirty="0" err="1" smtClean="0"/>
              <a:t>-theme</a:t>
            </a:r>
            <a:r>
              <a:rPr lang="it-IT" dirty="0" smtClean="0"/>
              <a:t>: the </a:t>
            </a:r>
            <a:r>
              <a:rPr lang="it-IT" dirty="0" err="1" smtClean="0"/>
              <a:t>passing</a:t>
            </a:r>
            <a:r>
              <a:rPr lang="it-IT" dirty="0" smtClean="0"/>
              <a:t> </a:t>
            </a:r>
            <a:r>
              <a:rPr lang="it-IT" dirty="0" err="1" smtClean="0"/>
              <a:t>of</a:t>
            </a:r>
            <a:r>
              <a:rPr lang="it-IT" dirty="0" smtClean="0"/>
              <a:t> </a:t>
            </a:r>
            <a:r>
              <a:rPr lang="it-IT" dirty="0" err="1" smtClean="0"/>
              <a:t>time</a:t>
            </a:r>
            <a:r>
              <a:rPr lang="it-IT" dirty="0" smtClean="0"/>
              <a:t>  and the </a:t>
            </a:r>
            <a:r>
              <a:rPr lang="it-IT" dirty="0" err="1" smtClean="0"/>
              <a:t>decay</a:t>
            </a:r>
            <a:r>
              <a:rPr lang="it-IT" dirty="0" smtClean="0"/>
              <a:t> </a:t>
            </a:r>
            <a:r>
              <a:rPr lang="it-IT" dirty="0" err="1" smtClean="0"/>
              <a:t>of</a:t>
            </a:r>
            <a:r>
              <a:rPr lang="it-IT" dirty="0" smtClean="0"/>
              <a:t> </a:t>
            </a:r>
            <a:r>
              <a:rPr lang="it-IT" dirty="0" err="1" smtClean="0"/>
              <a:t>natural</a:t>
            </a:r>
            <a:r>
              <a:rPr lang="it-IT" dirty="0" smtClean="0"/>
              <a:t> </a:t>
            </a:r>
            <a:r>
              <a:rPr lang="it-IT" dirty="0" err="1" smtClean="0"/>
              <a:t>things</a:t>
            </a:r>
            <a:endParaRPr lang="it-IT" dirty="0" smtClean="0"/>
          </a:p>
          <a:p>
            <a:endParaRPr lang="it-IT" i="1" u="sng" dirty="0" smtClean="0">
              <a:effectLst>
                <a:glow rad="101600">
                  <a:srgbClr val="FF3399">
                    <a:alpha val="60000"/>
                  </a:srgbClr>
                </a:glow>
              </a:effectLst>
            </a:endParaRPr>
          </a:p>
          <a:p>
            <a:r>
              <a:rPr lang="it-IT" i="1" dirty="0" err="1" smtClean="0">
                <a:effectLst>
                  <a:outerShdw blurRad="38100" dist="38100" dir="2700000" algn="tl">
                    <a:srgbClr val="000000">
                      <a:alpha val="43137"/>
                    </a:srgbClr>
                  </a:outerShdw>
                </a:effectLst>
              </a:rPr>
              <a:t>Second</a:t>
            </a:r>
            <a:r>
              <a:rPr lang="it-IT" i="1" dirty="0" smtClean="0">
                <a:effectLst>
                  <a:outerShdw blurRad="38100" dist="38100" dir="2700000" algn="tl">
                    <a:srgbClr val="000000">
                      <a:alpha val="43137"/>
                    </a:srgbClr>
                  </a:outerShdw>
                </a:effectLst>
              </a:rPr>
              <a:t> </a:t>
            </a:r>
            <a:r>
              <a:rPr lang="it-IT" i="1" dirty="0" err="1" smtClean="0">
                <a:effectLst>
                  <a:outerShdw blurRad="38100" dist="38100" dir="2700000" algn="tl">
                    <a:srgbClr val="000000">
                      <a:alpha val="43137"/>
                    </a:srgbClr>
                  </a:outerShdw>
                </a:effectLst>
              </a:rPr>
              <a:t>quatrain</a:t>
            </a:r>
            <a:r>
              <a:rPr lang="it-IT" dirty="0" smtClean="0"/>
              <a:t>	-C-D-C-D</a:t>
            </a:r>
          </a:p>
          <a:p>
            <a:r>
              <a:rPr lang="it-IT" dirty="0" smtClean="0"/>
              <a:t>                                </a:t>
            </a:r>
            <a:r>
              <a:rPr lang="it-IT" dirty="0" err="1" smtClean="0"/>
              <a:t>-theme</a:t>
            </a:r>
            <a:r>
              <a:rPr lang="it-IT" dirty="0" smtClean="0"/>
              <a:t>: the </a:t>
            </a:r>
            <a:r>
              <a:rPr lang="it-IT" dirty="0" err="1" smtClean="0"/>
              <a:t>passing</a:t>
            </a:r>
            <a:r>
              <a:rPr lang="it-IT" dirty="0" smtClean="0"/>
              <a:t> </a:t>
            </a:r>
            <a:r>
              <a:rPr lang="it-IT" dirty="0" err="1" smtClean="0"/>
              <a:t>of</a:t>
            </a:r>
            <a:r>
              <a:rPr lang="it-IT" dirty="0" smtClean="0"/>
              <a:t> </a:t>
            </a:r>
            <a:r>
              <a:rPr lang="it-IT" dirty="0" err="1" smtClean="0"/>
              <a:t>time</a:t>
            </a:r>
            <a:r>
              <a:rPr lang="it-IT" dirty="0" smtClean="0"/>
              <a:t>  and the </a:t>
            </a:r>
            <a:r>
              <a:rPr lang="it-IT" dirty="0" err="1" smtClean="0"/>
              <a:t>decay</a:t>
            </a:r>
            <a:r>
              <a:rPr lang="it-IT" dirty="0" smtClean="0"/>
              <a:t> </a:t>
            </a:r>
            <a:r>
              <a:rPr lang="it-IT" dirty="0" err="1" smtClean="0"/>
              <a:t>of</a:t>
            </a:r>
            <a:r>
              <a:rPr lang="it-IT" dirty="0" smtClean="0"/>
              <a:t> </a:t>
            </a:r>
            <a:r>
              <a:rPr lang="it-IT" dirty="0" err="1" smtClean="0"/>
              <a:t>natural</a:t>
            </a:r>
            <a:r>
              <a:rPr lang="it-IT" dirty="0" smtClean="0"/>
              <a:t> </a:t>
            </a:r>
            <a:r>
              <a:rPr lang="it-IT" dirty="0" err="1" smtClean="0"/>
              <a:t>things</a:t>
            </a:r>
            <a:endParaRPr lang="it-IT" dirty="0" smtClean="0"/>
          </a:p>
          <a:p>
            <a:endParaRPr lang="it-IT" i="1" u="sng" dirty="0" smtClean="0">
              <a:effectLst>
                <a:glow rad="101600">
                  <a:srgbClr val="FFFF00">
                    <a:alpha val="60000"/>
                  </a:srgbClr>
                </a:glow>
              </a:effectLst>
            </a:endParaRPr>
          </a:p>
          <a:p>
            <a:r>
              <a:rPr lang="it-IT" i="1" dirty="0" err="1" smtClean="0">
                <a:effectLst>
                  <a:outerShdw blurRad="38100" dist="38100" dir="2700000" algn="tl">
                    <a:srgbClr val="000000">
                      <a:alpha val="43137"/>
                    </a:srgbClr>
                  </a:outerShdw>
                </a:effectLst>
              </a:rPr>
              <a:t>Third</a:t>
            </a:r>
            <a:r>
              <a:rPr lang="it-IT" i="1" dirty="0" smtClean="0">
                <a:effectLst>
                  <a:outerShdw blurRad="38100" dist="38100" dir="2700000" algn="tl">
                    <a:srgbClr val="000000">
                      <a:alpha val="43137"/>
                    </a:srgbClr>
                  </a:outerShdw>
                </a:effectLst>
              </a:rPr>
              <a:t> </a:t>
            </a:r>
            <a:r>
              <a:rPr lang="it-IT" i="1" dirty="0" err="1" smtClean="0">
                <a:effectLst>
                  <a:outerShdw blurRad="38100" dist="38100" dir="2700000" algn="tl">
                    <a:srgbClr val="000000">
                      <a:alpha val="43137"/>
                    </a:srgbClr>
                  </a:outerShdw>
                </a:effectLst>
              </a:rPr>
              <a:t>quatrain</a:t>
            </a:r>
            <a:r>
              <a:rPr lang="it-IT" i="1" dirty="0" smtClean="0">
                <a:effectLst/>
              </a:rPr>
              <a:t>	</a:t>
            </a:r>
            <a:r>
              <a:rPr lang="it-IT" dirty="0" smtClean="0">
                <a:effectLst/>
              </a:rPr>
              <a:t> -E-F-E-F</a:t>
            </a:r>
          </a:p>
          <a:p>
            <a:r>
              <a:rPr lang="it-IT" dirty="0">
                <a:effectLst/>
              </a:rPr>
              <a:t> </a:t>
            </a:r>
            <a:r>
              <a:rPr lang="it-IT" dirty="0" smtClean="0">
                <a:effectLst/>
              </a:rPr>
              <a:t>                                </a:t>
            </a:r>
            <a:r>
              <a:rPr lang="it-IT" dirty="0" err="1" smtClean="0">
                <a:effectLst/>
              </a:rPr>
              <a:t>-theme</a:t>
            </a:r>
            <a:r>
              <a:rPr lang="it-IT" dirty="0" smtClean="0">
                <a:effectLst/>
              </a:rPr>
              <a:t>: </a:t>
            </a:r>
            <a:r>
              <a:rPr lang="it-IT" dirty="0" err="1" smtClean="0">
                <a:effectLst/>
              </a:rPr>
              <a:t>death</a:t>
            </a:r>
            <a:r>
              <a:rPr lang="it-IT" dirty="0" smtClean="0">
                <a:effectLst/>
              </a:rPr>
              <a:t> </a:t>
            </a:r>
          </a:p>
          <a:p>
            <a:endParaRPr lang="it-IT" i="1" u="sng" dirty="0" smtClean="0">
              <a:effectLst>
                <a:glow rad="101600">
                  <a:srgbClr val="92D050">
                    <a:alpha val="60000"/>
                  </a:srgbClr>
                </a:glow>
              </a:effectLst>
            </a:endParaRPr>
          </a:p>
          <a:p>
            <a:r>
              <a:rPr lang="it-IT" i="1" dirty="0" smtClean="0">
                <a:effectLst>
                  <a:outerShdw blurRad="38100" dist="38100" dir="2700000" algn="tl">
                    <a:srgbClr val="000000">
                      <a:alpha val="43137"/>
                    </a:srgbClr>
                  </a:outerShdw>
                </a:effectLst>
              </a:rPr>
              <a:t>Couplet</a:t>
            </a:r>
            <a:r>
              <a:rPr lang="it-IT" i="1" dirty="0" smtClean="0">
                <a:effectLst/>
              </a:rPr>
              <a:t>	             </a:t>
            </a:r>
            <a:r>
              <a:rPr lang="it-IT" dirty="0" smtClean="0">
                <a:effectLst/>
              </a:rPr>
              <a:t>	-G-G</a:t>
            </a:r>
          </a:p>
          <a:p>
            <a:r>
              <a:rPr lang="it-IT" dirty="0">
                <a:effectLst/>
              </a:rPr>
              <a:t> </a:t>
            </a:r>
            <a:r>
              <a:rPr lang="it-IT" dirty="0" smtClean="0">
                <a:effectLst/>
              </a:rPr>
              <a:t>                               </a:t>
            </a:r>
            <a:r>
              <a:rPr lang="it-IT" dirty="0" err="1" smtClean="0">
                <a:effectLst/>
              </a:rPr>
              <a:t>-theme</a:t>
            </a:r>
            <a:r>
              <a:rPr lang="it-IT" dirty="0" smtClean="0">
                <a:effectLst/>
              </a:rPr>
              <a:t>: </a:t>
            </a:r>
            <a:r>
              <a:rPr lang="it-IT" dirty="0" err="1" smtClean="0">
                <a:effectLst/>
              </a:rPr>
              <a:t>procreation</a:t>
            </a:r>
            <a:r>
              <a:rPr lang="it-IT" dirty="0" smtClean="0"/>
              <a:t>: </a:t>
            </a:r>
            <a:r>
              <a:rPr lang="it-IT" dirty="0" smtClean="0">
                <a:effectLst/>
              </a:rPr>
              <a:t>the </a:t>
            </a:r>
            <a:r>
              <a:rPr lang="it-IT" dirty="0" err="1" smtClean="0">
                <a:effectLst/>
              </a:rPr>
              <a:t>only</a:t>
            </a:r>
            <a:r>
              <a:rPr lang="it-IT" dirty="0" smtClean="0">
                <a:effectLst/>
              </a:rPr>
              <a:t> ‘’</a:t>
            </a:r>
            <a:r>
              <a:rPr lang="it-IT" dirty="0" err="1" smtClean="0">
                <a:effectLst/>
              </a:rPr>
              <a:t>defence</a:t>
            </a:r>
            <a:r>
              <a:rPr lang="it-IT" dirty="0" smtClean="0">
                <a:effectLst/>
              </a:rPr>
              <a:t>’’ </a:t>
            </a:r>
            <a:r>
              <a:rPr lang="it-IT" dirty="0" err="1" smtClean="0">
                <a:effectLst/>
              </a:rPr>
              <a:t>against</a:t>
            </a:r>
            <a:r>
              <a:rPr lang="it-IT" dirty="0" smtClean="0">
                <a:effectLst/>
              </a:rPr>
              <a:t> </a:t>
            </a:r>
            <a:r>
              <a:rPr lang="it-IT" dirty="0" err="1" smtClean="0">
                <a:effectLst/>
              </a:rPr>
              <a:t>death</a:t>
            </a:r>
            <a:r>
              <a:rPr lang="it-IT" dirty="0" smtClean="0">
                <a:effectLst/>
              </a:rPr>
              <a:t> and 		</a:t>
            </a:r>
            <a:r>
              <a:rPr lang="it-IT" dirty="0" err="1" smtClean="0">
                <a:effectLst/>
              </a:rPr>
              <a:t>decay</a:t>
            </a:r>
            <a:endParaRPr lang="it-IT" dirty="0" smtClean="0">
              <a:effectLst/>
            </a:endParaRPr>
          </a:p>
          <a:p>
            <a:endParaRPr lang="it-IT" dirty="0" smtClean="0">
              <a:effectLst>
                <a:glow rad="101600">
                  <a:srgbClr val="00B0F0">
                    <a:alpha val="60000"/>
                  </a:srgbClr>
                </a:glow>
              </a:effectLst>
            </a:endParaRPr>
          </a:p>
          <a:p>
            <a:r>
              <a:rPr lang="it-IT" dirty="0" err="1" smtClean="0">
                <a:effectLst>
                  <a:glow rad="101600">
                    <a:srgbClr val="00B0F0">
                      <a:alpha val="60000"/>
                    </a:srgbClr>
                  </a:glow>
                </a:effectLst>
              </a:rPr>
              <a:t>Repetition</a:t>
            </a:r>
            <a:r>
              <a:rPr lang="it-IT" dirty="0" smtClean="0">
                <a:effectLst>
                  <a:glow rad="101600">
                    <a:srgbClr val="00B0F0">
                      <a:alpha val="60000"/>
                    </a:srgbClr>
                  </a:glow>
                </a:effectLst>
              </a:rPr>
              <a:t> of </a:t>
            </a:r>
            <a:r>
              <a:rPr lang="it-IT" dirty="0" err="1" smtClean="0">
                <a:effectLst>
                  <a:glow rad="101600">
                    <a:srgbClr val="00B0F0">
                      <a:alpha val="60000"/>
                    </a:srgbClr>
                  </a:glow>
                </a:effectLst>
              </a:rPr>
              <a:t>words</a:t>
            </a:r>
            <a:r>
              <a:rPr lang="it-IT" dirty="0" smtClean="0">
                <a:effectLst/>
              </a:rPr>
              <a:t>: ‘’</a:t>
            </a:r>
            <a:r>
              <a:rPr lang="it-IT" dirty="0" err="1" smtClean="0">
                <a:effectLst/>
              </a:rPr>
              <a:t>when</a:t>
            </a:r>
            <a:r>
              <a:rPr lang="it-IT" dirty="0" smtClean="0">
                <a:effectLst/>
              </a:rPr>
              <a:t>’’, ‘’and’’, ‘’</a:t>
            </a:r>
            <a:r>
              <a:rPr lang="it-IT" dirty="0" err="1" smtClean="0">
                <a:effectLst/>
              </a:rPr>
              <a:t>time</a:t>
            </a:r>
            <a:r>
              <a:rPr lang="it-IT" dirty="0" smtClean="0">
                <a:effectLst/>
              </a:rPr>
              <a:t>’’</a:t>
            </a:r>
          </a:p>
          <a:p>
            <a:endParaRPr lang="it-IT" dirty="0" smtClean="0">
              <a:effectLst/>
            </a:endParaRPr>
          </a:p>
          <a:p>
            <a:r>
              <a:rPr lang="it-IT" dirty="0" smtClean="0">
                <a:effectLst/>
              </a:rPr>
              <a:t>The </a:t>
            </a:r>
            <a:r>
              <a:rPr lang="it-IT" dirty="0" err="1" smtClean="0">
                <a:effectLst/>
              </a:rPr>
              <a:t>final</a:t>
            </a:r>
            <a:r>
              <a:rPr lang="it-IT" dirty="0" smtClean="0">
                <a:effectLst/>
              </a:rPr>
              <a:t> couplet </a:t>
            </a:r>
            <a:r>
              <a:rPr lang="it-IT" dirty="0" err="1" smtClean="0">
                <a:effectLst/>
              </a:rPr>
              <a:t>summarizes</a:t>
            </a:r>
            <a:r>
              <a:rPr lang="it-IT" dirty="0" smtClean="0">
                <a:effectLst/>
              </a:rPr>
              <a:t> the </a:t>
            </a:r>
            <a:r>
              <a:rPr lang="it-IT" dirty="0" err="1" smtClean="0">
                <a:effectLst/>
              </a:rPr>
              <a:t>meaning</a:t>
            </a:r>
            <a:r>
              <a:rPr lang="it-IT" dirty="0" smtClean="0">
                <a:effectLst/>
              </a:rPr>
              <a:t> of the </a:t>
            </a:r>
            <a:r>
              <a:rPr lang="it-IT" dirty="0" err="1" smtClean="0">
                <a:effectLst/>
              </a:rPr>
              <a:t>whole</a:t>
            </a:r>
            <a:r>
              <a:rPr lang="it-IT" dirty="0" smtClean="0">
                <a:effectLst/>
              </a:rPr>
              <a:t> </a:t>
            </a:r>
            <a:r>
              <a:rPr lang="it-IT" dirty="0" err="1" smtClean="0">
                <a:effectLst/>
              </a:rPr>
              <a:t>sonnet</a:t>
            </a:r>
            <a:r>
              <a:rPr lang="it-IT" dirty="0" smtClean="0">
                <a:effectLst/>
              </a:rPr>
              <a:t> with  a </a:t>
            </a:r>
            <a:r>
              <a:rPr lang="it-IT" b="1" dirty="0" err="1" smtClean="0">
                <a:effectLst/>
              </a:rPr>
              <a:t>metaphor</a:t>
            </a:r>
            <a:r>
              <a:rPr lang="it-IT" dirty="0" smtClean="0">
                <a:effectLst/>
              </a:rPr>
              <a:t>  = «the </a:t>
            </a:r>
            <a:r>
              <a:rPr lang="it-IT" dirty="0" err="1" smtClean="0">
                <a:effectLst/>
              </a:rPr>
              <a:t>Time’s</a:t>
            </a:r>
            <a:r>
              <a:rPr lang="it-IT" dirty="0" smtClean="0">
                <a:effectLst/>
              </a:rPr>
              <a:t>  </a:t>
            </a:r>
            <a:r>
              <a:rPr lang="it-IT" dirty="0" err="1" smtClean="0">
                <a:effectLst/>
              </a:rPr>
              <a:t>scythe</a:t>
            </a:r>
            <a:r>
              <a:rPr lang="it-IT" dirty="0" smtClean="0">
                <a:effectLst/>
              </a:rPr>
              <a:t>»</a:t>
            </a:r>
            <a:endParaRPr lang="it-IT" dirty="0" smtClean="0">
              <a:effectLst>
                <a:glow rad="101600">
                  <a:srgbClr val="00B0F0">
                    <a:alpha val="60000"/>
                  </a:srgbClr>
                </a:glow>
              </a:effectLst>
            </a:endParaRPr>
          </a:p>
          <a:p>
            <a:endParaRPr lang="it-IT" dirty="0" smtClean="0">
              <a:effectLst/>
            </a:endParaRPr>
          </a:p>
          <a:p>
            <a:endParaRPr lang="it-IT" dirty="0">
              <a:effectLst>
                <a:glow rad="101600">
                  <a:srgbClr val="92D050">
                    <a:alpha val="60000"/>
                  </a:srgbClr>
                </a:glow>
              </a:effectLst>
            </a:endParaRPr>
          </a:p>
        </p:txBody>
      </p:sp>
      <p:sp>
        <p:nvSpPr>
          <p:cNvPr id="3" name="CasellaDiTesto 2"/>
          <p:cNvSpPr txBox="1"/>
          <p:nvPr/>
        </p:nvSpPr>
        <p:spPr>
          <a:xfrm>
            <a:off x="539552" y="332657"/>
            <a:ext cx="8208912" cy="738664"/>
          </a:xfrm>
          <a:prstGeom prst="rect">
            <a:avLst/>
          </a:prstGeom>
          <a:noFill/>
        </p:spPr>
        <p:txBody>
          <a:bodyPr wrap="square" rtlCol="0">
            <a:spAutoFit/>
          </a:bodyPr>
          <a:lstStyle/>
          <a:p>
            <a:pPr algn="ctr"/>
            <a:r>
              <a:rPr lang="it-IT" sz="2400" dirty="0" err="1" smtClean="0">
                <a:solidFill>
                  <a:srgbClr val="C00000"/>
                </a:solidFill>
              </a:rPr>
              <a:t>When</a:t>
            </a:r>
            <a:r>
              <a:rPr lang="it-IT" sz="2400" dirty="0" smtClean="0">
                <a:solidFill>
                  <a:srgbClr val="C00000"/>
                </a:solidFill>
              </a:rPr>
              <a:t> I Do </a:t>
            </a:r>
            <a:r>
              <a:rPr lang="it-IT" sz="2400" dirty="0" err="1" smtClean="0">
                <a:solidFill>
                  <a:srgbClr val="C00000"/>
                </a:solidFill>
              </a:rPr>
              <a:t>Count</a:t>
            </a:r>
            <a:r>
              <a:rPr lang="it-IT" sz="2400" dirty="0" smtClean="0">
                <a:solidFill>
                  <a:srgbClr val="C00000"/>
                </a:solidFill>
              </a:rPr>
              <a:t> The Clock:  </a:t>
            </a:r>
            <a:r>
              <a:rPr lang="it-IT" sz="2400" dirty="0" err="1" smtClean="0">
                <a:solidFill>
                  <a:srgbClr val="C00000"/>
                </a:solidFill>
              </a:rPr>
              <a:t>Structure</a:t>
            </a:r>
            <a:r>
              <a:rPr lang="it-IT" sz="2400" dirty="0" smtClean="0">
                <a:solidFill>
                  <a:srgbClr val="C00000"/>
                </a:solidFill>
              </a:rPr>
              <a:t> &amp; </a:t>
            </a:r>
            <a:r>
              <a:rPr lang="it-IT" sz="2400" dirty="0" err="1" smtClean="0">
                <a:solidFill>
                  <a:srgbClr val="C00000"/>
                </a:solidFill>
              </a:rPr>
              <a:t>Themes</a:t>
            </a:r>
            <a:endParaRPr lang="it-IT" sz="2400" dirty="0" smtClean="0">
              <a:solidFill>
                <a:srgbClr val="C00000"/>
              </a:solidFill>
              <a:effectLst>
                <a:glow rad="101600">
                  <a:srgbClr val="00B0F0">
                    <a:alpha val="60000"/>
                  </a:srgbClr>
                </a:glow>
              </a:effectLst>
            </a:endParaRPr>
          </a:p>
          <a:p>
            <a:endParaRPr lang="it-IT" i="1" u="sng"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16</a:t>
            </a:fld>
            <a:endParaRPr lang="it-IT"/>
          </a:p>
        </p:txBody>
      </p:sp>
    </p:spTree>
    <p:extLst>
      <p:ext uri="{BB962C8B-B14F-4D97-AF65-F5344CB8AC3E}">
        <p14:creationId xmlns="" xmlns:p14="http://schemas.microsoft.com/office/powerpoint/2010/main" val="2165876045"/>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9"/>
            <a:ext cx="8219256" cy="850106"/>
          </a:xfrm>
        </p:spPr>
        <p:txBody>
          <a:bodyPr>
            <a:noAutofit/>
          </a:bodyPr>
          <a:lstStyle/>
          <a:p>
            <a:r>
              <a:rPr lang="it-IT" sz="2400" dirty="0" err="1" smtClean="0">
                <a:solidFill>
                  <a:srgbClr val="C00000"/>
                </a:solidFill>
                <a:latin typeface="Book Antiqua" pitchFamily="18" charset="0"/>
              </a:rPr>
              <a:t>Shall</a:t>
            </a:r>
            <a:r>
              <a:rPr lang="it-IT" sz="2400" dirty="0" smtClean="0">
                <a:solidFill>
                  <a:srgbClr val="C00000"/>
                </a:solidFill>
                <a:latin typeface="Book Antiqua" pitchFamily="18" charset="0"/>
              </a:rPr>
              <a:t> I Compare </a:t>
            </a:r>
            <a:r>
              <a:rPr lang="it-IT" sz="2400" dirty="0" err="1" smtClean="0">
                <a:solidFill>
                  <a:srgbClr val="C00000"/>
                </a:solidFill>
                <a:latin typeface="Book Antiqua" pitchFamily="18" charset="0"/>
              </a:rPr>
              <a:t>Thee</a:t>
            </a:r>
            <a:r>
              <a:rPr lang="it-IT" sz="2400" dirty="0" smtClean="0">
                <a:solidFill>
                  <a:srgbClr val="C00000"/>
                </a:solidFill>
                <a:latin typeface="Book Antiqua" pitchFamily="18" charset="0"/>
              </a:rPr>
              <a:t> to a </a:t>
            </a:r>
            <a:r>
              <a:rPr lang="it-IT" sz="2400" dirty="0" err="1" smtClean="0">
                <a:solidFill>
                  <a:srgbClr val="C00000"/>
                </a:solidFill>
                <a:latin typeface="Book Antiqua" pitchFamily="18" charset="0"/>
              </a:rPr>
              <a:t>Summer</a:t>
            </a:r>
            <a:r>
              <a:rPr lang="it-IT" sz="2400" dirty="0" smtClean="0">
                <a:solidFill>
                  <a:srgbClr val="C00000"/>
                </a:solidFill>
                <a:latin typeface="Book Antiqua" pitchFamily="18" charset="0"/>
              </a:rPr>
              <a:t>’s </a:t>
            </a:r>
            <a:r>
              <a:rPr lang="it-IT" sz="2400" dirty="0" err="1" smtClean="0">
                <a:solidFill>
                  <a:srgbClr val="C00000"/>
                </a:solidFill>
                <a:latin typeface="Book Antiqua" pitchFamily="18" charset="0"/>
              </a:rPr>
              <a:t>Day</a:t>
            </a:r>
            <a:r>
              <a:rPr lang="it-IT" sz="2400" dirty="0" smtClean="0">
                <a:solidFill>
                  <a:srgbClr val="C00000"/>
                </a:solidFill>
                <a:latin typeface="Book Antiqua" pitchFamily="18" charset="0"/>
              </a:rPr>
              <a:t>, </a:t>
            </a:r>
            <a:r>
              <a:rPr lang="it-IT" sz="2400" dirty="0" err="1" smtClean="0">
                <a:solidFill>
                  <a:srgbClr val="C00000"/>
                </a:solidFill>
                <a:latin typeface="Book Antiqua" pitchFamily="18" charset="0"/>
              </a:rPr>
              <a:t>sonnet</a:t>
            </a:r>
            <a:r>
              <a:rPr lang="it-IT" sz="2400" dirty="0" smtClean="0">
                <a:solidFill>
                  <a:srgbClr val="C00000"/>
                </a:solidFill>
                <a:latin typeface="Book Antiqua" pitchFamily="18" charset="0"/>
              </a:rPr>
              <a:t>  XVIII: the </a:t>
            </a:r>
            <a:r>
              <a:rPr lang="it-IT" sz="2400" dirty="0" err="1" smtClean="0">
                <a:solidFill>
                  <a:srgbClr val="C00000"/>
                </a:solidFill>
                <a:latin typeface="Book Antiqua" pitchFamily="18" charset="0"/>
              </a:rPr>
              <a:t>eternizing</a:t>
            </a:r>
            <a:r>
              <a:rPr lang="it-IT" sz="2400" dirty="0" smtClean="0">
                <a:solidFill>
                  <a:srgbClr val="C00000"/>
                </a:solidFill>
                <a:latin typeface="Book Antiqua" pitchFamily="18" charset="0"/>
              </a:rPr>
              <a:t> </a:t>
            </a:r>
            <a:r>
              <a:rPr lang="it-IT" sz="2400" dirty="0" err="1" smtClean="0">
                <a:solidFill>
                  <a:srgbClr val="C00000"/>
                </a:solidFill>
                <a:latin typeface="Book Antiqua" pitchFamily="18" charset="0"/>
              </a:rPr>
              <a:t>power</a:t>
            </a:r>
            <a:r>
              <a:rPr lang="it-IT" sz="2400" dirty="0" smtClean="0">
                <a:solidFill>
                  <a:srgbClr val="C00000"/>
                </a:solidFill>
                <a:latin typeface="Book Antiqua" pitchFamily="18" charset="0"/>
              </a:rPr>
              <a:t> </a:t>
            </a:r>
            <a:r>
              <a:rPr lang="it-IT" sz="2400" dirty="0" err="1" smtClean="0">
                <a:solidFill>
                  <a:srgbClr val="C00000"/>
                </a:solidFill>
                <a:latin typeface="Book Antiqua" pitchFamily="18" charset="0"/>
              </a:rPr>
              <a:t>of</a:t>
            </a:r>
            <a:r>
              <a:rPr lang="it-IT" sz="2400" dirty="0" smtClean="0">
                <a:solidFill>
                  <a:srgbClr val="C00000"/>
                </a:solidFill>
                <a:latin typeface="Book Antiqua" pitchFamily="18" charset="0"/>
              </a:rPr>
              <a:t> </a:t>
            </a:r>
            <a:r>
              <a:rPr lang="it-IT" sz="2400" dirty="0" err="1" smtClean="0">
                <a:solidFill>
                  <a:srgbClr val="C00000"/>
                </a:solidFill>
                <a:latin typeface="Book Antiqua" pitchFamily="18" charset="0"/>
              </a:rPr>
              <a:t>poetry</a:t>
            </a:r>
            <a:endParaRPr lang="it-IT" sz="2400" dirty="0">
              <a:solidFill>
                <a:srgbClr val="C00000"/>
              </a:solidFill>
              <a:latin typeface="Book Antiqua" pitchFamily="18" charset="0"/>
            </a:endParaRPr>
          </a:p>
        </p:txBody>
      </p:sp>
      <p:sp>
        <p:nvSpPr>
          <p:cNvPr id="4" name="Segnaposto contenuto 3"/>
          <p:cNvSpPr>
            <a:spLocks noGrp="1"/>
          </p:cNvSpPr>
          <p:nvPr>
            <p:ph sz="half" idx="2"/>
          </p:nvPr>
        </p:nvSpPr>
        <p:spPr>
          <a:xfrm>
            <a:off x="251520" y="1124745"/>
            <a:ext cx="4320480" cy="5328592"/>
          </a:xfrm>
        </p:spPr>
        <p:txBody>
          <a:bodyPr>
            <a:noAutofit/>
          </a:bodyPr>
          <a:lstStyle/>
          <a:p>
            <a:pPr marL="0" indent="0">
              <a:buNone/>
            </a:pPr>
            <a:r>
              <a:rPr lang="it-IT" sz="1400" dirty="0" err="1" smtClean="0"/>
              <a:t>Shall</a:t>
            </a:r>
            <a:r>
              <a:rPr lang="it-IT" sz="1400" dirty="0" smtClean="0"/>
              <a:t> I compare </a:t>
            </a:r>
            <a:r>
              <a:rPr lang="it-IT" sz="1400" dirty="0" err="1" smtClean="0"/>
              <a:t>thee</a:t>
            </a:r>
            <a:r>
              <a:rPr lang="it-IT" sz="1400" dirty="0" smtClean="0"/>
              <a:t> to a </a:t>
            </a:r>
            <a:r>
              <a:rPr lang="it-IT" sz="1400" dirty="0" err="1" smtClean="0"/>
              <a:t>summer’s</a:t>
            </a:r>
            <a:r>
              <a:rPr lang="it-IT" sz="1400" dirty="0" smtClean="0"/>
              <a:t> </a:t>
            </a:r>
            <a:r>
              <a:rPr lang="it-IT" sz="1400" dirty="0" err="1" smtClean="0"/>
              <a:t>day</a:t>
            </a:r>
            <a:r>
              <a:rPr lang="it-IT" sz="1400" dirty="0" smtClean="0"/>
              <a:t>?</a:t>
            </a:r>
          </a:p>
          <a:p>
            <a:pPr marL="0" indent="0">
              <a:buNone/>
            </a:pPr>
            <a:r>
              <a:rPr lang="it-IT" sz="1400" dirty="0" err="1" smtClean="0"/>
              <a:t>Thou</a:t>
            </a:r>
            <a:r>
              <a:rPr lang="it-IT" sz="1400" dirty="0" smtClean="0"/>
              <a:t> art more </a:t>
            </a:r>
            <a:r>
              <a:rPr lang="it-IT" sz="1400" dirty="0" err="1" smtClean="0"/>
              <a:t>lovely</a:t>
            </a:r>
            <a:r>
              <a:rPr lang="it-IT" sz="1400" dirty="0" smtClean="0"/>
              <a:t> and more temperate.</a:t>
            </a:r>
          </a:p>
          <a:p>
            <a:pPr marL="0" indent="0">
              <a:buNone/>
            </a:pPr>
            <a:r>
              <a:rPr lang="it-IT" sz="1400" dirty="0" err="1" smtClean="0"/>
              <a:t>Rough</a:t>
            </a:r>
            <a:r>
              <a:rPr lang="it-IT" sz="1400" dirty="0" smtClean="0"/>
              <a:t> </a:t>
            </a:r>
            <a:r>
              <a:rPr lang="it-IT" sz="1400" dirty="0" err="1" smtClean="0"/>
              <a:t>winds</a:t>
            </a:r>
            <a:r>
              <a:rPr lang="it-IT" sz="1400" dirty="0" smtClean="0"/>
              <a:t> do shake the </a:t>
            </a:r>
            <a:r>
              <a:rPr lang="it-IT" sz="1400" dirty="0" err="1" smtClean="0"/>
              <a:t>darling</a:t>
            </a:r>
            <a:r>
              <a:rPr lang="it-IT" sz="1400" dirty="0" smtClean="0"/>
              <a:t> </a:t>
            </a:r>
            <a:r>
              <a:rPr lang="it-IT" sz="1400" dirty="0" err="1" smtClean="0"/>
              <a:t>buds</a:t>
            </a:r>
            <a:r>
              <a:rPr lang="it-IT" sz="1400" dirty="0" smtClean="0"/>
              <a:t> of May, </a:t>
            </a:r>
          </a:p>
          <a:p>
            <a:pPr marL="0" indent="0">
              <a:buNone/>
            </a:pPr>
            <a:r>
              <a:rPr lang="it-IT" sz="1400" dirty="0" smtClean="0"/>
              <a:t>And </a:t>
            </a:r>
            <a:r>
              <a:rPr lang="it-IT" sz="1400" dirty="0" err="1" smtClean="0"/>
              <a:t>summer’s</a:t>
            </a:r>
            <a:r>
              <a:rPr lang="it-IT" sz="1400" dirty="0" smtClean="0"/>
              <a:t> </a:t>
            </a:r>
            <a:r>
              <a:rPr lang="it-IT" sz="1400" dirty="0" err="1" smtClean="0"/>
              <a:t>lease</a:t>
            </a:r>
            <a:r>
              <a:rPr lang="it-IT" sz="1400" dirty="0" smtClean="0"/>
              <a:t> </a:t>
            </a:r>
            <a:r>
              <a:rPr lang="it-IT" sz="1400" dirty="0" err="1" smtClean="0"/>
              <a:t>hath</a:t>
            </a:r>
            <a:r>
              <a:rPr lang="it-IT" sz="1400" dirty="0" smtClean="0"/>
              <a:t> </a:t>
            </a:r>
            <a:r>
              <a:rPr lang="it-IT" sz="1400" dirty="0" err="1" smtClean="0"/>
              <a:t>all</a:t>
            </a:r>
            <a:r>
              <a:rPr lang="it-IT" sz="1400" dirty="0" smtClean="0"/>
              <a:t> </a:t>
            </a:r>
            <a:r>
              <a:rPr lang="it-IT" sz="1400" dirty="0" err="1" smtClean="0"/>
              <a:t>too</a:t>
            </a:r>
            <a:r>
              <a:rPr lang="it-IT" sz="1400" dirty="0" smtClean="0"/>
              <a:t> short a date:</a:t>
            </a:r>
          </a:p>
          <a:p>
            <a:pPr marL="0" indent="0">
              <a:buNone/>
            </a:pPr>
            <a:endParaRPr lang="it-IT" sz="1400" dirty="0"/>
          </a:p>
          <a:p>
            <a:pPr marL="0" indent="0">
              <a:buNone/>
            </a:pPr>
            <a:r>
              <a:rPr lang="it-IT" sz="1400" dirty="0" err="1" smtClean="0"/>
              <a:t>Sometime</a:t>
            </a:r>
            <a:r>
              <a:rPr lang="it-IT" sz="1400" dirty="0" smtClean="0"/>
              <a:t> </a:t>
            </a:r>
            <a:r>
              <a:rPr lang="it-IT" sz="1400" dirty="0" err="1" smtClean="0"/>
              <a:t>too</a:t>
            </a:r>
            <a:r>
              <a:rPr lang="it-IT" sz="1400" dirty="0" smtClean="0"/>
              <a:t> hot the </a:t>
            </a:r>
            <a:r>
              <a:rPr lang="it-IT" sz="1400" dirty="0" err="1" smtClean="0"/>
              <a:t>eye</a:t>
            </a:r>
            <a:r>
              <a:rPr lang="it-IT" sz="1400" dirty="0" smtClean="0"/>
              <a:t> of </a:t>
            </a:r>
            <a:r>
              <a:rPr lang="it-IT" sz="1400" dirty="0" err="1" smtClean="0"/>
              <a:t>heaven</a:t>
            </a:r>
            <a:r>
              <a:rPr lang="it-IT" sz="1400" dirty="0" smtClean="0"/>
              <a:t> </a:t>
            </a:r>
            <a:r>
              <a:rPr lang="it-IT" sz="1400" dirty="0" err="1" smtClean="0"/>
              <a:t>shines</a:t>
            </a:r>
            <a:r>
              <a:rPr lang="it-IT" sz="1400" dirty="0" smtClean="0"/>
              <a:t>, </a:t>
            </a:r>
          </a:p>
          <a:p>
            <a:pPr marL="0" indent="0">
              <a:buNone/>
            </a:pPr>
            <a:r>
              <a:rPr lang="it-IT" sz="1400" dirty="0" smtClean="0"/>
              <a:t>And </a:t>
            </a:r>
            <a:r>
              <a:rPr lang="it-IT" sz="1400" dirty="0" err="1" smtClean="0"/>
              <a:t>often</a:t>
            </a:r>
            <a:r>
              <a:rPr lang="it-IT" sz="1400" dirty="0" smtClean="0"/>
              <a:t> </a:t>
            </a:r>
            <a:r>
              <a:rPr lang="it-IT" sz="1400" dirty="0" err="1" smtClean="0"/>
              <a:t>is</a:t>
            </a:r>
            <a:r>
              <a:rPr lang="it-IT" sz="1400" dirty="0" smtClean="0"/>
              <a:t> </a:t>
            </a:r>
            <a:r>
              <a:rPr lang="it-IT" sz="1400" dirty="0" err="1" smtClean="0"/>
              <a:t>his</a:t>
            </a:r>
            <a:r>
              <a:rPr lang="it-IT" sz="1400" dirty="0" smtClean="0"/>
              <a:t> </a:t>
            </a:r>
            <a:r>
              <a:rPr lang="it-IT" sz="1400" dirty="0" err="1" smtClean="0"/>
              <a:t>gold</a:t>
            </a:r>
            <a:r>
              <a:rPr lang="it-IT" sz="1400" dirty="0" smtClean="0"/>
              <a:t> </a:t>
            </a:r>
            <a:r>
              <a:rPr lang="it-IT" sz="1400" dirty="0" err="1" smtClean="0"/>
              <a:t>complexion</a:t>
            </a:r>
            <a:r>
              <a:rPr lang="it-IT" sz="1400" dirty="0" smtClean="0"/>
              <a:t> </a:t>
            </a:r>
            <a:r>
              <a:rPr lang="it-IT" sz="1400" dirty="0" err="1" smtClean="0"/>
              <a:t>dimm’d</a:t>
            </a:r>
            <a:r>
              <a:rPr lang="it-IT" sz="1400" dirty="0" smtClean="0"/>
              <a:t>, </a:t>
            </a:r>
          </a:p>
          <a:p>
            <a:pPr marL="0" indent="0">
              <a:buNone/>
            </a:pPr>
            <a:r>
              <a:rPr lang="it-IT" sz="1400" dirty="0" smtClean="0"/>
              <a:t>And </a:t>
            </a:r>
            <a:r>
              <a:rPr lang="it-IT" sz="1400" dirty="0" err="1" smtClean="0"/>
              <a:t>every</a:t>
            </a:r>
            <a:r>
              <a:rPr lang="it-IT" sz="1400" dirty="0" smtClean="0"/>
              <a:t> fair </a:t>
            </a:r>
            <a:r>
              <a:rPr lang="it-IT" sz="1400" dirty="0" err="1" smtClean="0"/>
              <a:t>from</a:t>
            </a:r>
            <a:r>
              <a:rPr lang="it-IT" sz="1400" dirty="0" smtClean="0"/>
              <a:t>  fair </a:t>
            </a:r>
            <a:r>
              <a:rPr lang="it-IT" sz="1400" dirty="0" err="1" smtClean="0"/>
              <a:t>sometime</a:t>
            </a:r>
            <a:r>
              <a:rPr lang="it-IT" sz="1400" dirty="0" smtClean="0"/>
              <a:t> </a:t>
            </a:r>
            <a:r>
              <a:rPr lang="it-IT" sz="1400" dirty="0" err="1" smtClean="0"/>
              <a:t>declines</a:t>
            </a:r>
            <a:r>
              <a:rPr lang="it-IT" sz="1400" dirty="0" smtClean="0"/>
              <a:t>, </a:t>
            </a:r>
          </a:p>
          <a:p>
            <a:pPr marL="0" indent="0">
              <a:buNone/>
            </a:pPr>
            <a:r>
              <a:rPr lang="it-IT" sz="1400" dirty="0" smtClean="0"/>
              <a:t>By chance, or </a:t>
            </a:r>
            <a:r>
              <a:rPr lang="it-IT" sz="1400" dirty="0" err="1" smtClean="0"/>
              <a:t>nature’s</a:t>
            </a:r>
            <a:r>
              <a:rPr lang="it-IT" sz="1400" dirty="0" smtClean="0"/>
              <a:t>  </a:t>
            </a:r>
            <a:r>
              <a:rPr lang="it-IT" sz="1400" dirty="0" err="1" smtClean="0"/>
              <a:t>changing</a:t>
            </a:r>
            <a:r>
              <a:rPr lang="it-IT" sz="1400" dirty="0" smtClean="0"/>
              <a:t> </a:t>
            </a:r>
            <a:r>
              <a:rPr lang="it-IT" sz="1400" dirty="0" err="1" smtClean="0"/>
              <a:t>course</a:t>
            </a:r>
            <a:r>
              <a:rPr lang="it-IT" sz="1400" dirty="0" smtClean="0"/>
              <a:t> </a:t>
            </a:r>
            <a:r>
              <a:rPr lang="it-IT" sz="1400" dirty="0" err="1" smtClean="0"/>
              <a:t>untrimm</a:t>
            </a:r>
            <a:r>
              <a:rPr lang="it-IT" sz="1400" dirty="0" smtClean="0"/>
              <a:t>’d,</a:t>
            </a:r>
          </a:p>
          <a:p>
            <a:pPr marL="0" indent="0">
              <a:buNone/>
            </a:pPr>
            <a:endParaRPr lang="it-IT" sz="1400" dirty="0"/>
          </a:p>
          <a:p>
            <a:pPr marL="0" indent="0">
              <a:buNone/>
            </a:pPr>
            <a:r>
              <a:rPr lang="it-IT" sz="1400" dirty="0" err="1" smtClean="0"/>
              <a:t>But</a:t>
            </a:r>
            <a:r>
              <a:rPr lang="it-IT" sz="1400" dirty="0" smtClean="0"/>
              <a:t> </a:t>
            </a:r>
            <a:r>
              <a:rPr lang="it-IT" sz="1400" dirty="0" err="1" smtClean="0"/>
              <a:t>thy</a:t>
            </a:r>
            <a:r>
              <a:rPr lang="it-IT" sz="1400" dirty="0" smtClean="0"/>
              <a:t> </a:t>
            </a:r>
            <a:r>
              <a:rPr lang="it-IT" sz="1400" dirty="0" err="1" smtClean="0"/>
              <a:t>eternal</a:t>
            </a:r>
            <a:r>
              <a:rPr lang="it-IT" sz="1400" dirty="0" smtClean="0"/>
              <a:t> </a:t>
            </a:r>
            <a:r>
              <a:rPr lang="it-IT" sz="1400" dirty="0" err="1" smtClean="0"/>
              <a:t>summer</a:t>
            </a:r>
            <a:r>
              <a:rPr lang="it-IT" sz="1400" dirty="0" smtClean="0"/>
              <a:t> </a:t>
            </a:r>
            <a:r>
              <a:rPr lang="it-IT" sz="1400" dirty="0" err="1" smtClean="0"/>
              <a:t>shall</a:t>
            </a:r>
            <a:r>
              <a:rPr lang="it-IT" sz="1400" dirty="0" smtClean="0"/>
              <a:t> </a:t>
            </a:r>
            <a:r>
              <a:rPr lang="it-IT" sz="1400" dirty="0" err="1" smtClean="0"/>
              <a:t>not</a:t>
            </a:r>
            <a:r>
              <a:rPr lang="it-IT" sz="1400" dirty="0" smtClean="0"/>
              <a:t> </a:t>
            </a:r>
            <a:r>
              <a:rPr lang="it-IT" sz="1400" dirty="0" err="1" smtClean="0"/>
              <a:t>fade</a:t>
            </a:r>
            <a:r>
              <a:rPr lang="it-IT" sz="1400" dirty="0" smtClean="0"/>
              <a:t>,  </a:t>
            </a:r>
          </a:p>
          <a:p>
            <a:pPr marL="0" indent="0">
              <a:buNone/>
            </a:pPr>
            <a:r>
              <a:rPr lang="it-IT" sz="1400" dirty="0" err="1" smtClean="0"/>
              <a:t>Nor</a:t>
            </a:r>
            <a:r>
              <a:rPr lang="it-IT" sz="1400" dirty="0" smtClean="0"/>
              <a:t> </a:t>
            </a:r>
            <a:r>
              <a:rPr lang="it-IT" sz="1400" dirty="0" err="1" smtClean="0"/>
              <a:t>lose</a:t>
            </a:r>
            <a:r>
              <a:rPr lang="it-IT" sz="1400" dirty="0" smtClean="0"/>
              <a:t> </a:t>
            </a:r>
            <a:r>
              <a:rPr lang="it-IT" sz="1400" dirty="0" err="1" smtClean="0"/>
              <a:t>possession</a:t>
            </a:r>
            <a:r>
              <a:rPr lang="it-IT" sz="1400" dirty="0" smtClean="0"/>
              <a:t> of </a:t>
            </a:r>
            <a:r>
              <a:rPr lang="it-IT" sz="1400" dirty="0" err="1" smtClean="0"/>
              <a:t>that</a:t>
            </a:r>
            <a:r>
              <a:rPr lang="it-IT" sz="1400" dirty="0" smtClean="0"/>
              <a:t> fair </a:t>
            </a:r>
            <a:r>
              <a:rPr lang="it-IT" sz="1400" dirty="0" err="1" smtClean="0"/>
              <a:t>thou</a:t>
            </a:r>
            <a:r>
              <a:rPr lang="it-IT" sz="1400" dirty="0" smtClean="0"/>
              <a:t> </a:t>
            </a:r>
            <a:r>
              <a:rPr lang="it-IT" sz="1400" dirty="0" err="1" smtClean="0"/>
              <a:t>ow’st</a:t>
            </a:r>
            <a:r>
              <a:rPr lang="it-IT" sz="1400" dirty="0" smtClean="0"/>
              <a:t>, </a:t>
            </a:r>
          </a:p>
          <a:p>
            <a:pPr marL="0" indent="0">
              <a:buNone/>
            </a:pPr>
            <a:r>
              <a:rPr lang="it-IT" sz="1400" dirty="0" err="1" smtClean="0"/>
              <a:t>Nor</a:t>
            </a:r>
            <a:r>
              <a:rPr lang="it-IT" sz="1400" dirty="0" smtClean="0"/>
              <a:t> </a:t>
            </a:r>
            <a:r>
              <a:rPr lang="it-IT" sz="1400" dirty="0" err="1" smtClean="0"/>
              <a:t>shall</a:t>
            </a:r>
            <a:r>
              <a:rPr lang="it-IT" sz="1400" dirty="0" smtClean="0"/>
              <a:t> </a:t>
            </a:r>
            <a:r>
              <a:rPr lang="it-IT" sz="1400" dirty="0" err="1" smtClean="0"/>
              <a:t>death</a:t>
            </a:r>
            <a:r>
              <a:rPr lang="it-IT" sz="1400" dirty="0" smtClean="0"/>
              <a:t> </a:t>
            </a:r>
            <a:r>
              <a:rPr lang="it-IT" sz="1400" dirty="0" err="1" smtClean="0"/>
              <a:t>brag</a:t>
            </a:r>
            <a:r>
              <a:rPr lang="it-IT" sz="1400" dirty="0" smtClean="0"/>
              <a:t> </a:t>
            </a:r>
            <a:r>
              <a:rPr lang="it-IT" sz="1400" dirty="0" err="1" smtClean="0"/>
              <a:t>thou</a:t>
            </a:r>
            <a:r>
              <a:rPr lang="it-IT" sz="1400" dirty="0" smtClean="0"/>
              <a:t> </a:t>
            </a:r>
            <a:r>
              <a:rPr lang="it-IT" sz="1400" dirty="0" err="1" smtClean="0"/>
              <a:t>wander’st</a:t>
            </a:r>
            <a:r>
              <a:rPr lang="it-IT" sz="1400" dirty="0" smtClean="0"/>
              <a:t> in </a:t>
            </a:r>
            <a:r>
              <a:rPr lang="it-IT" sz="1400" dirty="0" err="1" smtClean="0"/>
              <a:t>his</a:t>
            </a:r>
            <a:r>
              <a:rPr lang="it-IT" sz="1400" dirty="0" smtClean="0"/>
              <a:t> </a:t>
            </a:r>
            <a:r>
              <a:rPr lang="it-IT" sz="1400" dirty="0" err="1" smtClean="0"/>
              <a:t>shade</a:t>
            </a:r>
            <a:r>
              <a:rPr lang="it-IT" sz="1400" dirty="0" smtClean="0"/>
              <a:t>, </a:t>
            </a:r>
          </a:p>
          <a:p>
            <a:pPr marL="0" indent="0">
              <a:buNone/>
            </a:pPr>
            <a:r>
              <a:rPr lang="it-IT" sz="1400" dirty="0" err="1" smtClean="0"/>
              <a:t>When</a:t>
            </a:r>
            <a:r>
              <a:rPr lang="it-IT" sz="1400" dirty="0" smtClean="0"/>
              <a:t> in </a:t>
            </a:r>
            <a:r>
              <a:rPr lang="it-IT" sz="1400" dirty="0" err="1" smtClean="0"/>
              <a:t>eternal</a:t>
            </a:r>
            <a:r>
              <a:rPr lang="it-IT" sz="1400" dirty="0" smtClean="0"/>
              <a:t> </a:t>
            </a:r>
            <a:r>
              <a:rPr lang="it-IT" sz="1400" dirty="0" err="1" smtClean="0"/>
              <a:t>lines</a:t>
            </a:r>
            <a:r>
              <a:rPr lang="it-IT" sz="1400" dirty="0" smtClean="0"/>
              <a:t> to time </a:t>
            </a:r>
            <a:r>
              <a:rPr lang="it-IT" sz="1400" dirty="0" err="1" smtClean="0"/>
              <a:t>thou</a:t>
            </a:r>
            <a:r>
              <a:rPr lang="it-IT" sz="1400" dirty="0" smtClean="0"/>
              <a:t> </a:t>
            </a:r>
            <a:r>
              <a:rPr lang="it-IT" sz="1400" dirty="0" err="1" smtClean="0"/>
              <a:t>grow’st</a:t>
            </a:r>
            <a:r>
              <a:rPr lang="it-IT" sz="1400" dirty="0" smtClean="0"/>
              <a:t>,</a:t>
            </a:r>
          </a:p>
          <a:p>
            <a:pPr marL="0" indent="0">
              <a:buNone/>
            </a:pPr>
            <a:endParaRPr lang="it-IT" sz="1400" dirty="0"/>
          </a:p>
          <a:p>
            <a:pPr marL="0" indent="0">
              <a:buNone/>
            </a:pPr>
            <a:r>
              <a:rPr lang="it-IT" sz="1400" dirty="0" smtClean="0"/>
              <a:t>So long </a:t>
            </a:r>
            <a:r>
              <a:rPr lang="it-IT" sz="1400" dirty="0" err="1" smtClean="0"/>
              <a:t>as</a:t>
            </a:r>
            <a:r>
              <a:rPr lang="it-IT" sz="1400" dirty="0" smtClean="0"/>
              <a:t> man can </a:t>
            </a:r>
            <a:r>
              <a:rPr lang="it-IT" sz="1400" dirty="0" err="1" smtClean="0"/>
              <a:t>breath</a:t>
            </a:r>
            <a:r>
              <a:rPr lang="it-IT" sz="1400" dirty="0" smtClean="0"/>
              <a:t>, or </a:t>
            </a:r>
            <a:r>
              <a:rPr lang="it-IT" sz="1400" dirty="0" err="1" smtClean="0"/>
              <a:t>eyes</a:t>
            </a:r>
            <a:r>
              <a:rPr lang="it-IT" sz="1400" dirty="0" smtClean="0"/>
              <a:t> can </a:t>
            </a:r>
            <a:r>
              <a:rPr lang="it-IT" sz="1400" dirty="0" err="1" smtClean="0"/>
              <a:t>see</a:t>
            </a:r>
            <a:r>
              <a:rPr lang="it-IT" sz="1400" dirty="0" smtClean="0"/>
              <a:t>, </a:t>
            </a:r>
          </a:p>
          <a:p>
            <a:pPr marL="0" indent="0">
              <a:buNone/>
            </a:pPr>
            <a:r>
              <a:rPr lang="it-IT" sz="1400" dirty="0" smtClean="0"/>
              <a:t>So long </a:t>
            </a:r>
            <a:r>
              <a:rPr lang="it-IT" sz="1400" dirty="0" err="1" smtClean="0"/>
              <a:t>lives</a:t>
            </a:r>
            <a:r>
              <a:rPr lang="it-IT" sz="1400" dirty="0" smtClean="0"/>
              <a:t> </a:t>
            </a:r>
            <a:r>
              <a:rPr lang="it-IT" sz="1400" dirty="0" err="1" smtClean="0"/>
              <a:t>this</a:t>
            </a:r>
            <a:r>
              <a:rPr lang="it-IT" sz="1400" dirty="0" smtClean="0"/>
              <a:t>, and </a:t>
            </a:r>
            <a:r>
              <a:rPr lang="it-IT" sz="1400" dirty="0" err="1" smtClean="0"/>
              <a:t>this</a:t>
            </a:r>
            <a:r>
              <a:rPr lang="it-IT" sz="1400" dirty="0" smtClean="0"/>
              <a:t> </a:t>
            </a:r>
            <a:r>
              <a:rPr lang="it-IT" sz="1400" dirty="0" err="1" smtClean="0"/>
              <a:t>gives</a:t>
            </a:r>
            <a:r>
              <a:rPr lang="it-IT" sz="1400" dirty="0" smtClean="0"/>
              <a:t> life to </a:t>
            </a:r>
            <a:r>
              <a:rPr lang="it-IT" sz="1400" dirty="0" err="1" smtClean="0"/>
              <a:t>thee</a:t>
            </a:r>
            <a:r>
              <a:rPr lang="it-IT" sz="1400" dirty="0" smtClean="0"/>
              <a:t>.</a:t>
            </a:r>
            <a:endParaRPr lang="it-IT" sz="1400" dirty="0"/>
          </a:p>
        </p:txBody>
      </p:sp>
      <p:sp>
        <p:nvSpPr>
          <p:cNvPr id="6" name="Segnaposto contenuto 5"/>
          <p:cNvSpPr>
            <a:spLocks noGrp="1"/>
          </p:cNvSpPr>
          <p:nvPr>
            <p:ph sz="quarter" idx="4"/>
          </p:nvPr>
        </p:nvSpPr>
        <p:spPr>
          <a:xfrm>
            <a:off x="4607496" y="1124745"/>
            <a:ext cx="4284984" cy="5040560"/>
          </a:xfrm>
        </p:spPr>
        <p:txBody>
          <a:bodyPr>
            <a:noAutofit/>
          </a:bodyPr>
          <a:lstStyle/>
          <a:p>
            <a:pPr marL="0" indent="0">
              <a:buNone/>
            </a:pPr>
            <a:r>
              <a:rPr lang="it-IT" sz="1400" dirty="0" smtClean="0"/>
              <a:t>Dovrò paragonarti a un giorno d’estate?</a:t>
            </a:r>
          </a:p>
          <a:p>
            <a:pPr marL="0" indent="0">
              <a:buNone/>
            </a:pPr>
            <a:r>
              <a:rPr lang="it-IT" sz="1400" dirty="0" smtClean="0"/>
              <a:t>Tu sei più amabile e più temperato:</a:t>
            </a:r>
          </a:p>
          <a:p>
            <a:pPr marL="0" indent="0">
              <a:buNone/>
            </a:pPr>
            <a:r>
              <a:rPr lang="it-IT" sz="1400" dirty="0" smtClean="0"/>
              <a:t>Rudi venti scuotono i diletti boccioli del maggio</a:t>
            </a:r>
          </a:p>
          <a:p>
            <a:pPr marL="0" indent="0">
              <a:buNone/>
            </a:pPr>
            <a:r>
              <a:rPr lang="it-IT" sz="1400" dirty="0" smtClean="0"/>
              <a:t>E l’affitto dell’ estate ha durata troppo breve;</a:t>
            </a:r>
          </a:p>
          <a:p>
            <a:pPr marL="0" indent="0">
              <a:buNone/>
            </a:pPr>
            <a:endParaRPr lang="it-IT" sz="1400" dirty="0"/>
          </a:p>
          <a:p>
            <a:pPr marL="0" indent="0">
              <a:buNone/>
            </a:pPr>
            <a:r>
              <a:rPr lang="it-IT" sz="1400" dirty="0" smtClean="0"/>
              <a:t>Talvolta troppo caldo l’occhio del cielo splende </a:t>
            </a:r>
          </a:p>
          <a:p>
            <a:pPr marL="0" indent="0">
              <a:buNone/>
            </a:pPr>
            <a:r>
              <a:rPr lang="it-IT" sz="1400" dirty="0" smtClean="0"/>
              <a:t>E spesso l’oro del suo volto è offuscato;</a:t>
            </a:r>
          </a:p>
          <a:p>
            <a:pPr marL="0" indent="0">
              <a:buNone/>
            </a:pPr>
            <a:r>
              <a:rPr lang="it-IT" sz="1400" dirty="0" smtClean="0"/>
              <a:t>E ogni bellezza dalla bellezza prima o poi declina,</a:t>
            </a:r>
          </a:p>
          <a:p>
            <a:pPr marL="0" indent="0">
              <a:buNone/>
            </a:pPr>
            <a:r>
              <a:rPr lang="it-IT" sz="1400" dirty="0" smtClean="0"/>
              <a:t>Spogliata dal caso o dal mutevole corso della natura.</a:t>
            </a:r>
          </a:p>
          <a:p>
            <a:pPr marL="0" indent="0">
              <a:buNone/>
            </a:pPr>
            <a:endParaRPr lang="it-IT" sz="1400" dirty="0"/>
          </a:p>
          <a:p>
            <a:pPr marL="0" indent="0">
              <a:buNone/>
            </a:pPr>
            <a:r>
              <a:rPr lang="it-IT" sz="1400" dirty="0" smtClean="0"/>
              <a:t>Ma la tua eterna estate non dovrà svanire</a:t>
            </a:r>
          </a:p>
          <a:p>
            <a:pPr marL="0" indent="0">
              <a:buNone/>
            </a:pPr>
            <a:r>
              <a:rPr lang="it-IT" sz="1400" dirty="0" smtClean="0"/>
              <a:t>Né perdere possesso di quella bellezza che è tua,</a:t>
            </a:r>
          </a:p>
          <a:p>
            <a:pPr marL="0" indent="0">
              <a:buNone/>
            </a:pPr>
            <a:r>
              <a:rPr lang="it-IT" sz="1400" dirty="0" smtClean="0"/>
              <a:t>Né la morte si vanterà che tu vaghi nella sua ombra, quando in versi eterni tu crescerai nel tempo.</a:t>
            </a:r>
          </a:p>
          <a:p>
            <a:pPr marL="0" indent="0">
              <a:buNone/>
            </a:pPr>
            <a:endParaRPr lang="it-IT" sz="1400" dirty="0"/>
          </a:p>
          <a:p>
            <a:pPr marL="0" indent="0">
              <a:buNone/>
            </a:pPr>
            <a:r>
              <a:rPr lang="it-IT" sz="1400" dirty="0" smtClean="0"/>
              <a:t>Finché uomini respireranno o occhi vedranno, </a:t>
            </a:r>
          </a:p>
          <a:p>
            <a:pPr marL="0" indent="0">
              <a:buNone/>
            </a:pPr>
            <a:r>
              <a:rPr lang="it-IT" sz="1400" dirty="0" smtClean="0"/>
              <a:t>fin tanto vivrà questa poesia, e questa darà vita a te.</a:t>
            </a:r>
          </a:p>
          <a:p>
            <a:pPr marL="0" indent="0">
              <a:buNone/>
            </a:pPr>
            <a:endParaRPr lang="it-IT" sz="1400" dirty="0"/>
          </a:p>
        </p:txBody>
      </p:sp>
      <p:sp>
        <p:nvSpPr>
          <p:cNvPr id="5" name="Segnaposto numero diapositiva 4"/>
          <p:cNvSpPr>
            <a:spLocks noGrp="1"/>
          </p:cNvSpPr>
          <p:nvPr>
            <p:ph type="sldNum" sz="quarter" idx="12"/>
          </p:nvPr>
        </p:nvSpPr>
        <p:spPr/>
        <p:txBody>
          <a:bodyPr/>
          <a:lstStyle/>
          <a:p>
            <a:fld id="{C4769E42-B4C6-48E8-A472-C1204A931789}" type="slidenum">
              <a:rPr lang="it-IT" smtClean="0"/>
              <a:pPr/>
              <a:t>17</a:t>
            </a:fld>
            <a:endParaRPr lang="it-IT"/>
          </a:p>
        </p:txBody>
      </p:sp>
    </p:spTree>
    <p:extLst>
      <p:ext uri="{BB962C8B-B14F-4D97-AF65-F5344CB8AC3E}">
        <p14:creationId xmlns="" xmlns:p14="http://schemas.microsoft.com/office/powerpoint/2010/main" val="4018245710"/>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6481" y="273630"/>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err="1" smtClean="0">
                <a:solidFill>
                  <a:srgbClr val="C00000"/>
                </a:solidFill>
                <a:latin typeface="+mn-lt"/>
              </a:rPr>
              <a:t>Features</a:t>
            </a:r>
            <a:r>
              <a:rPr lang="it-IT" dirty="0" smtClean="0">
                <a:solidFill>
                  <a:srgbClr val="C00000"/>
                </a:solidFill>
                <a:latin typeface="+mn-lt"/>
              </a:rPr>
              <a:t> </a:t>
            </a:r>
            <a:r>
              <a:rPr lang="it-IT" dirty="0" err="1" smtClean="0">
                <a:solidFill>
                  <a:srgbClr val="C00000"/>
                </a:solidFill>
                <a:latin typeface="+mn-lt"/>
              </a:rPr>
              <a:t>of</a:t>
            </a:r>
            <a:r>
              <a:rPr lang="it-IT" dirty="0" smtClean="0">
                <a:solidFill>
                  <a:srgbClr val="C00000"/>
                </a:solidFill>
                <a:latin typeface="+mn-lt"/>
              </a:rPr>
              <a:t> </a:t>
            </a:r>
            <a:r>
              <a:rPr lang="it-IT" dirty="0" err="1" smtClean="0">
                <a:solidFill>
                  <a:srgbClr val="C00000"/>
                </a:solidFill>
                <a:latin typeface="+mn-lt"/>
              </a:rPr>
              <a:t>drama</a:t>
            </a:r>
            <a:endParaRPr lang="it-IT" dirty="0" smtClean="0">
              <a:solidFill>
                <a:srgbClr val="C00000"/>
              </a:solidFill>
              <a:latin typeface="+mn-lt"/>
            </a:endParaRPr>
          </a:p>
        </p:txBody>
      </p:sp>
      <p:sp>
        <p:nvSpPr>
          <p:cNvPr id="2051" name="Rectangle 2"/>
          <p:cNvSpPr>
            <a:spLocks noGrp="1" noChangeArrowheads="1"/>
          </p:cNvSpPr>
          <p:nvPr>
            <p:ph type="body" idx="1"/>
          </p:nvPr>
        </p:nvSpPr>
        <p:spPr>
          <a:xfrm>
            <a:off x="456481" y="1604329"/>
            <a:ext cx="8228160" cy="4526396"/>
          </a:xfrm>
        </p:spPr>
        <p:txBody>
          <a:bodyPr tIns="12001">
            <a:normAutofit lnSpcReduction="10000"/>
          </a:bodyPr>
          <a:lstStyle/>
          <a:p>
            <a:pPr>
              <a:buFont typeface="Wingdings" pitchFamily="2"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smtClean="0"/>
              <a:t>The </a:t>
            </a:r>
            <a:r>
              <a:rPr lang="it-IT" sz="1800" dirty="0" err="1" smtClean="0"/>
              <a:t>essence</a:t>
            </a:r>
            <a:r>
              <a:rPr lang="it-IT" sz="1800" dirty="0" smtClean="0"/>
              <a:t> </a:t>
            </a:r>
            <a:r>
              <a:rPr lang="it-IT" sz="1800" dirty="0" err="1" smtClean="0"/>
              <a:t>of</a:t>
            </a:r>
            <a:r>
              <a:rPr lang="it-IT" sz="1800" dirty="0" smtClean="0"/>
              <a:t> a play </a:t>
            </a:r>
            <a:r>
              <a:rPr lang="it-IT" sz="1800" dirty="0" err="1" smtClean="0"/>
              <a:t>is</a:t>
            </a:r>
            <a:r>
              <a:rPr lang="it-IT" sz="1800" dirty="0" smtClean="0"/>
              <a:t> </a:t>
            </a:r>
            <a:r>
              <a:rPr lang="it-IT" sz="1800" dirty="0" err="1" smtClean="0"/>
              <a:t>its</a:t>
            </a:r>
            <a:r>
              <a:rPr lang="it-IT" sz="1800" dirty="0" smtClean="0"/>
              <a:t> performance on the stage, </a:t>
            </a:r>
            <a:r>
              <a:rPr lang="it-IT" sz="1800" dirty="0" err="1" smtClean="0"/>
              <a:t>where</a:t>
            </a:r>
            <a:r>
              <a:rPr lang="it-IT" sz="1800" dirty="0" smtClean="0"/>
              <a:t> the story </a:t>
            </a:r>
            <a:r>
              <a:rPr lang="it-IT" sz="1800" dirty="0" err="1" smtClean="0"/>
              <a:t>is</a:t>
            </a:r>
            <a:r>
              <a:rPr lang="it-IT" sz="1800" dirty="0" smtClean="0"/>
              <a:t> </a:t>
            </a:r>
            <a:r>
              <a:rPr lang="it-IT" sz="1800" dirty="0" err="1" smtClean="0"/>
              <a:t>acted</a:t>
            </a:r>
            <a:r>
              <a:rPr lang="it-IT" sz="1800" dirty="0" smtClean="0"/>
              <a:t> </a:t>
            </a:r>
            <a:r>
              <a:rPr lang="it-IT" sz="1800" dirty="0" err="1" smtClean="0"/>
              <a:t>through</a:t>
            </a:r>
            <a:r>
              <a:rPr lang="it-IT" sz="1800" dirty="0" smtClean="0"/>
              <a:t> the </a:t>
            </a:r>
            <a:r>
              <a:rPr lang="it-IT" sz="1800" dirty="0" err="1" smtClean="0"/>
              <a:t>words</a:t>
            </a:r>
            <a:r>
              <a:rPr lang="it-IT" sz="1800" dirty="0" smtClean="0"/>
              <a:t> and </a:t>
            </a:r>
            <a:r>
              <a:rPr lang="it-IT" sz="1800" dirty="0" err="1" smtClean="0"/>
              <a:t>gestures</a:t>
            </a:r>
            <a:r>
              <a:rPr lang="it-IT" sz="1800" dirty="0" smtClean="0"/>
              <a:t> </a:t>
            </a:r>
            <a:r>
              <a:rPr lang="it-IT" sz="1800" dirty="0" err="1" smtClean="0"/>
              <a:t>of</a:t>
            </a:r>
            <a:r>
              <a:rPr lang="it-IT" sz="1800" dirty="0" smtClean="0"/>
              <a:t> </a:t>
            </a:r>
            <a:r>
              <a:rPr lang="it-IT" sz="1800" dirty="0" err="1" smtClean="0"/>
              <a:t>actors</a:t>
            </a:r>
            <a:r>
              <a:rPr lang="it-IT" sz="1800" dirty="0" smtClean="0"/>
              <a:t> in </a:t>
            </a:r>
            <a:r>
              <a:rPr lang="it-IT" sz="1800" dirty="0" err="1" smtClean="0"/>
              <a:t>front</a:t>
            </a:r>
            <a:r>
              <a:rPr lang="it-IT" sz="1800" dirty="0" smtClean="0"/>
              <a:t> </a:t>
            </a:r>
            <a:r>
              <a:rPr lang="it-IT" sz="1800" dirty="0" err="1" smtClean="0"/>
              <a:t>of</a:t>
            </a:r>
            <a:r>
              <a:rPr lang="it-IT" sz="1800" dirty="0" smtClean="0"/>
              <a:t> </a:t>
            </a:r>
            <a:r>
              <a:rPr lang="it-IT" sz="1800" dirty="0" err="1" smtClean="0"/>
              <a:t>an</a:t>
            </a:r>
            <a:r>
              <a:rPr lang="it-IT" sz="1800" dirty="0" smtClean="0"/>
              <a:t> audience.</a:t>
            </a:r>
          </a:p>
          <a:p>
            <a:pPr>
              <a:buFont typeface="Wingdings" pitchFamily="2"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smtClean="0"/>
              <a:t>A play </a:t>
            </a:r>
            <a:r>
              <a:rPr lang="it-IT" sz="1800" dirty="0" err="1" smtClean="0"/>
              <a:t>is</a:t>
            </a:r>
            <a:r>
              <a:rPr lang="it-IT" sz="1800" dirty="0" smtClean="0"/>
              <a:t> </a:t>
            </a:r>
            <a:r>
              <a:rPr lang="it-IT" sz="1800" dirty="0" err="1" smtClean="0"/>
              <a:t>usually</a:t>
            </a:r>
            <a:r>
              <a:rPr lang="it-IT" sz="1800" dirty="0" smtClean="0"/>
              <a:t> </a:t>
            </a:r>
            <a:r>
              <a:rPr lang="it-IT" sz="1800" dirty="0" err="1" smtClean="0"/>
              <a:t>divided</a:t>
            </a:r>
            <a:r>
              <a:rPr lang="it-IT" sz="1800" dirty="0" smtClean="0"/>
              <a:t> </a:t>
            </a:r>
            <a:r>
              <a:rPr lang="it-IT" sz="1800" dirty="0" err="1" smtClean="0"/>
              <a:t>into</a:t>
            </a:r>
            <a:r>
              <a:rPr lang="it-IT" sz="1800" dirty="0" smtClean="0"/>
              <a:t> a </a:t>
            </a:r>
            <a:r>
              <a:rPr lang="it-IT" sz="1800" dirty="0" err="1" smtClean="0"/>
              <a:t>certain</a:t>
            </a:r>
            <a:r>
              <a:rPr lang="it-IT" sz="1800" dirty="0" smtClean="0"/>
              <a:t> </a:t>
            </a:r>
            <a:r>
              <a:rPr lang="it-IT" sz="1800" dirty="0" err="1" smtClean="0"/>
              <a:t>number</a:t>
            </a:r>
            <a:r>
              <a:rPr lang="it-IT" sz="1800" dirty="0" smtClean="0"/>
              <a:t> </a:t>
            </a:r>
            <a:r>
              <a:rPr lang="it-IT" sz="1800" dirty="0" err="1" smtClean="0"/>
              <a:t>of</a:t>
            </a:r>
            <a:r>
              <a:rPr lang="it-IT" sz="1800" dirty="0" smtClean="0"/>
              <a:t> </a:t>
            </a:r>
            <a:r>
              <a:rPr lang="it-IT" sz="1800" dirty="0" err="1" smtClean="0"/>
              <a:t>acts</a:t>
            </a:r>
            <a:r>
              <a:rPr lang="it-IT" sz="1800" dirty="0" smtClean="0"/>
              <a:t> or </a:t>
            </a:r>
            <a:r>
              <a:rPr lang="it-IT" sz="1800" dirty="0" err="1" smtClean="0"/>
              <a:t>scenes</a:t>
            </a:r>
            <a:r>
              <a:rPr lang="it-IT" sz="1800" dirty="0" smtClean="0"/>
              <a:t>; </a:t>
            </a:r>
            <a:r>
              <a:rPr lang="it-IT" sz="1800" dirty="0" err="1" smtClean="0"/>
              <a:t>each</a:t>
            </a:r>
            <a:r>
              <a:rPr lang="it-IT" sz="1800" dirty="0" smtClean="0"/>
              <a:t> </a:t>
            </a:r>
            <a:r>
              <a:rPr lang="it-IT" sz="1800" dirty="0" err="1" smtClean="0"/>
              <a:t>act</a:t>
            </a:r>
            <a:r>
              <a:rPr lang="it-IT" sz="1800" dirty="0" smtClean="0"/>
              <a:t> can </a:t>
            </a:r>
            <a:r>
              <a:rPr lang="it-IT" sz="1800" dirty="0" err="1" smtClean="0"/>
              <a:t>have</a:t>
            </a:r>
            <a:r>
              <a:rPr lang="it-IT" sz="1800" dirty="0" smtClean="0"/>
              <a:t> </a:t>
            </a:r>
            <a:r>
              <a:rPr lang="it-IT" sz="1800" dirty="0" err="1" smtClean="0"/>
              <a:t>one</a:t>
            </a:r>
            <a:r>
              <a:rPr lang="it-IT" sz="1800" dirty="0" smtClean="0"/>
              <a:t> or more </a:t>
            </a:r>
            <a:r>
              <a:rPr lang="it-IT" sz="1800" dirty="0" err="1" smtClean="0"/>
              <a:t>scenes</a:t>
            </a:r>
            <a:r>
              <a:rPr lang="it-IT" sz="1800" dirty="0" smtClean="0"/>
              <a:t>.</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smtClean="0"/>
              <a:t>	The </a:t>
            </a:r>
            <a:r>
              <a:rPr lang="it-IT" sz="1800" dirty="0" err="1" smtClean="0"/>
              <a:t>structure</a:t>
            </a:r>
            <a:r>
              <a:rPr lang="it-IT" sz="1800" dirty="0" smtClean="0"/>
              <a:t>  </a:t>
            </a:r>
            <a:r>
              <a:rPr lang="it-IT" sz="1800" dirty="0" err="1" smtClean="0"/>
              <a:t>of</a:t>
            </a:r>
            <a:r>
              <a:rPr lang="it-IT" sz="1800" dirty="0" smtClean="0"/>
              <a:t> Shakespeare’s </a:t>
            </a:r>
            <a:r>
              <a:rPr lang="it-IT" sz="1800" dirty="0" err="1" smtClean="0"/>
              <a:t>plays</a:t>
            </a:r>
            <a:r>
              <a:rPr lang="it-IT" sz="1800" dirty="0" smtClean="0"/>
              <a:t> </a:t>
            </a:r>
            <a:r>
              <a:rPr lang="it-IT" sz="1800" dirty="0" err="1" smtClean="0"/>
              <a:t>is</a:t>
            </a:r>
            <a:r>
              <a:rPr lang="it-IT" sz="1800" dirty="0" smtClean="0"/>
              <a:t> </a:t>
            </a:r>
            <a:r>
              <a:rPr lang="it-IT" sz="1800" dirty="0" err="1" smtClean="0"/>
              <a:t>usually</a:t>
            </a:r>
            <a:r>
              <a:rPr lang="it-IT" sz="1800" dirty="0" smtClean="0"/>
              <a:t>:</a:t>
            </a:r>
          </a:p>
          <a:p>
            <a:pPr>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err="1" smtClean="0"/>
              <a:t>Act</a:t>
            </a:r>
            <a:r>
              <a:rPr lang="it-IT" sz="1800" dirty="0" smtClean="0"/>
              <a:t>  I:	</a:t>
            </a:r>
            <a:r>
              <a:rPr lang="it-IT" sz="1800" dirty="0" err="1" smtClean="0"/>
              <a:t>Introduction</a:t>
            </a:r>
            <a:endParaRPr lang="it-IT" sz="1800" dirty="0" smtClean="0"/>
          </a:p>
          <a:p>
            <a:pPr>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err="1" smtClean="0"/>
              <a:t>Act</a:t>
            </a:r>
            <a:r>
              <a:rPr lang="it-IT" sz="1800" dirty="0" smtClean="0"/>
              <a:t>  II:	</a:t>
            </a:r>
            <a:r>
              <a:rPr lang="it-IT" sz="1800" dirty="0" err="1" smtClean="0"/>
              <a:t>Development</a:t>
            </a:r>
            <a:endParaRPr lang="it-IT" sz="1800" dirty="0" smtClean="0"/>
          </a:p>
          <a:p>
            <a:pPr>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err="1" smtClean="0"/>
              <a:t>Act</a:t>
            </a:r>
            <a:r>
              <a:rPr lang="it-IT" sz="1800" dirty="0" smtClean="0"/>
              <a:t>  III:	</a:t>
            </a:r>
            <a:r>
              <a:rPr lang="it-IT" sz="1800" dirty="0" err="1" smtClean="0"/>
              <a:t>Turning</a:t>
            </a:r>
            <a:r>
              <a:rPr lang="it-IT" sz="1800" dirty="0" smtClean="0"/>
              <a:t> </a:t>
            </a:r>
            <a:r>
              <a:rPr lang="it-IT" sz="1800" dirty="0" err="1" smtClean="0"/>
              <a:t>point</a:t>
            </a:r>
            <a:r>
              <a:rPr lang="it-IT" sz="1800" dirty="0" smtClean="0"/>
              <a:t> or </a:t>
            </a:r>
            <a:r>
              <a:rPr lang="it-IT" sz="1800" dirty="0" err="1" smtClean="0"/>
              <a:t>crisis</a:t>
            </a:r>
            <a:endParaRPr lang="it-IT" sz="1800" dirty="0" smtClean="0"/>
          </a:p>
          <a:p>
            <a:pPr>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err="1" smtClean="0"/>
              <a:t>Act</a:t>
            </a:r>
            <a:r>
              <a:rPr lang="it-IT" sz="1800" dirty="0" smtClean="0"/>
              <a:t>  IV:	</a:t>
            </a:r>
            <a:r>
              <a:rPr lang="it-IT" sz="1800" dirty="0" err="1" smtClean="0"/>
              <a:t>Complication</a:t>
            </a:r>
            <a:endParaRPr lang="it-IT" sz="1800" dirty="0" smtClean="0"/>
          </a:p>
          <a:p>
            <a:pPr>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err="1" smtClean="0"/>
              <a:t>Act</a:t>
            </a:r>
            <a:r>
              <a:rPr lang="it-IT" sz="1800" dirty="0" smtClean="0"/>
              <a:t> V:	</a:t>
            </a:r>
            <a:r>
              <a:rPr lang="it-IT" sz="1800" dirty="0" err="1" smtClean="0"/>
              <a:t>Resolution</a:t>
            </a:r>
            <a:endParaRPr lang="it-IT" sz="1800" dirty="0" smtClean="0"/>
          </a:p>
          <a:p>
            <a:pPr>
              <a:buFont typeface="Wingdings" pitchFamily="2"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smtClean="0"/>
              <a:t>The </a:t>
            </a:r>
            <a:r>
              <a:rPr lang="it-IT" sz="1800" dirty="0" err="1" smtClean="0"/>
              <a:t>oldest</a:t>
            </a:r>
            <a:r>
              <a:rPr lang="it-IT" sz="1800" dirty="0" smtClean="0"/>
              <a:t> and the </a:t>
            </a:r>
            <a:r>
              <a:rPr lang="it-IT" sz="1800" dirty="0" err="1" smtClean="0"/>
              <a:t>most</a:t>
            </a:r>
            <a:r>
              <a:rPr lang="it-IT" sz="1800" dirty="0" smtClean="0"/>
              <a:t> </a:t>
            </a:r>
            <a:r>
              <a:rPr lang="it-IT" sz="1800" dirty="0" err="1" smtClean="0"/>
              <a:t>popular</a:t>
            </a:r>
            <a:r>
              <a:rPr lang="it-IT" sz="1800" dirty="0" smtClean="0"/>
              <a:t> </a:t>
            </a:r>
            <a:r>
              <a:rPr lang="it-IT" sz="1800" dirty="0" err="1" smtClean="0"/>
              <a:t>form</a:t>
            </a:r>
            <a:r>
              <a:rPr lang="it-IT" sz="1800" dirty="0" smtClean="0"/>
              <a:t> </a:t>
            </a:r>
            <a:r>
              <a:rPr lang="it-IT" sz="1800" dirty="0" err="1" smtClean="0"/>
              <a:t>of</a:t>
            </a:r>
            <a:r>
              <a:rPr lang="it-IT" sz="1800" dirty="0" smtClean="0"/>
              <a:t> </a:t>
            </a:r>
            <a:r>
              <a:rPr lang="it-IT" sz="1800" dirty="0" err="1" smtClean="0"/>
              <a:t>drama</a:t>
            </a:r>
            <a:r>
              <a:rPr lang="it-IT" sz="1800" dirty="0" smtClean="0"/>
              <a:t> </a:t>
            </a:r>
            <a:r>
              <a:rPr lang="it-IT" sz="1800" dirty="0" err="1" smtClean="0"/>
              <a:t>is</a:t>
            </a:r>
            <a:r>
              <a:rPr lang="it-IT" sz="1800" dirty="0" smtClean="0"/>
              <a:t> </a:t>
            </a:r>
            <a:r>
              <a:rPr lang="it-IT" sz="1800" i="1" dirty="0" err="1" smtClean="0"/>
              <a:t>tragedy</a:t>
            </a:r>
            <a:r>
              <a:rPr lang="it-IT" sz="1800" dirty="0" smtClean="0"/>
              <a:t>. A </a:t>
            </a:r>
            <a:r>
              <a:rPr lang="it-IT" sz="1800" dirty="0" err="1" smtClean="0"/>
              <a:t>tragedy</a:t>
            </a:r>
            <a:r>
              <a:rPr lang="it-IT" sz="1800" dirty="0" smtClean="0"/>
              <a:t> </a:t>
            </a:r>
            <a:r>
              <a:rPr lang="it-IT" sz="1800" dirty="0" err="1" smtClean="0"/>
              <a:t>is</a:t>
            </a:r>
            <a:r>
              <a:rPr lang="it-IT" sz="1800" dirty="0" smtClean="0"/>
              <a:t> a </a:t>
            </a:r>
            <a:r>
              <a:rPr lang="it-IT" sz="1800" dirty="0" err="1" smtClean="0"/>
              <a:t>dramatic</a:t>
            </a:r>
            <a:r>
              <a:rPr lang="it-IT" sz="1800" dirty="0" smtClean="0"/>
              <a:t> work in </a:t>
            </a:r>
            <a:r>
              <a:rPr lang="it-IT" sz="1800" dirty="0" err="1" smtClean="0"/>
              <a:t>which</a:t>
            </a:r>
            <a:r>
              <a:rPr lang="it-IT" sz="1800" dirty="0" smtClean="0"/>
              <a:t> </a:t>
            </a:r>
            <a:r>
              <a:rPr lang="it-IT" sz="1800" dirty="0" err="1" smtClean="0"/>
              <a:t>events</a:t>
            </a:r>
            <a:r>
              <a:rPr lang="it-IT" sz="1800" dirty="0" smtClean="0"/>
              <a:t> </a:t>
            </a:r>
            <a:r>
              <a:rPr lang="it-IT" sz="1800" dirty="0" err="1" smtClean="0"/>
              <a:t>move</a:t>
            </a:r>
            <a:r>
              <a:rPr lang="it-IT" sz="1800" dirty="0" smtClean="0"/>
              <a:t> </a:t>
            </a:r>
            <a:r>
              <a:rPr lang="it-IT" sz="1800" dirty="0" err="1" smtClean="0"/>
              <a:t>to</a:t>
            </a:r>
            <a:r>
              <a:rPr lang="it-IT" sz="1800" dirty="0" smtClean="0"/>
              <a:t> a </a:t>
            </a:r>
            <a:r>
              <a:rPr lang="it-IT" sz="1800" dirty="0" err="1" smtClean="0"/>
              <a:t>fatal</a:t>
            </a:r>
            <a:r>
              <a:rPr lang="it-IT" sz="1800" dirty="0" smtClean="0"/>
              <a:t> or </a:t>
            </a:r>
            <a:r>
              <a:rPr lang="it-IT" sz="1800" dirty="0" err="1" smtClean="0"/>
              <a:t>disastrous</a:t>
            </a:r>
            <a:r>
              <a:rPr lang="it-IT" sz="1800" dirty="0" smtClean="0"/>
              <a:t> </a:t>
            </a:r>
            <a:r>
              <a:rPr lang="it-IT" sz="1800" dirty="0" err="1" smtClean="0"/>
              <a:t>conclusion</a:t>
            </a:r>
            <a:r>
              <a:rPr lang="it-IT" sz="1800" dirty="0" smtClean="0"/>
              <a:t>. </a:t>
            </a:r>
            <a:r>
              <a:rPr lang="it-IT" sz="1800" dirty="0" err="1" smtClean="0"/>
              <a:t>Characters</a:t>
            </a:r>
            <a:r>
              <a:rPr lang="it-IT" sz="1800" dirty="0" smtClean="0"/>
              <a:t> are </a:t>
            </a:r>
            <a:r>
              <a:rPr lang="it-IT" sz="1800" dirty="0" err="1" smtClean="0"/>
              <a:t>heroes</a:t>
            </a:r>
            <a:r>
              <a:rPr lang="it-IT" sz="1800" dirty="0" smtClean="0"/>
              <a:t> or </a:t>
            </a:r>
            <a:r>
              <a:rPr lang="it-IT" sz="1800" dirty="0" err="1" smtClean="0"/>
              <a:t>heroines</a:t>
            </a:r>
            <a:r>
              <a:rPr lang="it-IT" sz="1800" dirty="0" smtClean="0"/>
              <a:t>, </a:t>
            </a:r>
            <a:r>
              <a:rPr lang="it-IT" sz="1800" dirty="0" err="1" smtClean="0"/>
              <a:t>their</a:t>
            </a:r>
            <a:r>
              <a:rPr lang="it-IT" sz="1800" dirty="0" smtClean="0"/>
              <a:t> </a:t>
            </a:r>
            <a:r>
              <a:rPr lang="it-IT" sz="1800" dirty="0" err="1" smtClean="0"/>
              <a:t>language</a:t>
            </a:r>
            <a:r>
              <a:rPr lang="it-IT" sz="1800" dirty="0" smtClean="0"/>
              <a:t> </a:t>
            </a:r>
            <a:r>
              <a:rPr lang="it-IT" sz="1800" dirty="0" err="1" smtClean="0"/>
              <a:t>is</a:t>
            </a:r>
            <a:r>
              <a:rPr lang="it-IT" sz="1800" dirty="0" smtClean="0"/>
              <a:t> </a:t>
            </a:r>
            <a:r>
              <a:rPr lang="it-IT" sz="1800" dirty="0" err="1" smtClean="0"/>
              <a:t>poetic</a:t>
            </a:r>
            <a:r>
              <a:rPr lang="it-IT" sz="1800" dirty="0" smtClean="0"/>
              <a:t>.</a:t>
            </a:r>
          </a:p>
          <a:p>
            <a:pPr>
              <a:buFont typeface="Wingdings" pitchFamily="2"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1800" dirty="0" smtClean="0"/>
              <a:t>The </a:t>
            </a:r>
            <a:r>
              <a:rPr lang="it-IT" sz="1800" dirty="0" err="1" smtClean="0"/>
              <a:t>opposite</a:t>
            </a:r>
            <a:r>
              <a:rPr lang="it-IT" sz="1800" dirty="0" smtClean="0"/>
              <a:t> </a:t>
            </a:r>
            <a:r>
              <a:rPr lang="it-IT" sz="1800" dirty="0" err="1" smtClean="0"/>
              <a:t>of</a:t>
            </a:r>
            <a:r>
              <a:rPr lang="it-IT" sz="1800" dirty="0" smtClean="0"/>
              <a:t> </a:t>
            </a:r>
            <a:r>
              <a:rPr lang="it-IT" sz="1800" i="1" dirty="0" err="1" smtClean="0"/>
              <a:t>tragedy</a:t>
            </a:r>
            <a:r>
              <a:rPr lang="it-IT" sz="1800" dirty="0" smtClean="0"/>
              <a:t> </a:t>
            </a:r>
            <a:r>
              <a:rPr lang="it-IT" sz="1800" dirty="0" err="1" smtClean="0"/>
              <a:t>is</a:t>
            </a:r>
            <a:r>
              <a:rPr lang="it-IT" sz="1800" dirty="0" smtClean="0"/>
              <a:t> </a:t>
            </a:r>
            <a:r>
              <a:rPr lang="it-IT" sz="1800" i="1" dirty="0" smtClean="0"/>
              <a:t>comedy</a:t>
            </a:r>
            <a:r>
              <a:rPr lang="it-IT" sz="1800" dirty="0" smtClean="0"/>
              <a:t>, </a:t>
            </a:r>
            <a:r>
              <a:rPr lang="it-IT" sz="1800" dirty="0" err="1" smtClean="0"/>
              <a:t>which</a:t>
            </a:r>
            <a:r>
              <a:rPr lang="it-IT" sz="1800" dirty="0" smtClean="0"/>
              <a:t> </a:t>
            </a:r>
            <a:r>
              <a:rPr lang="it-IT" sz="1800" dirty="0" err="1" smtClean="0"/>
              <a:t>is</a:t>
            </a:r>
            <a:r>
              <a:rPr lang="it-IT" sz="1800" dirty="0" smtClean="0"/>
              <a:t> </a:t>
            </a:r>
            <a:r>
              <a:rPr lang="it-IT" sz="1800" dirty="0" err="1" smtClean="0"/>
              <a:t>traditionally</a:t>
            </a:r>
            <a:r>
              <a:rPr lang="it-IT" sz="1800" dirty="0" smtClean="0"/>
              <a:t> a </a:t>
            </a:r>
            <a:r>
              <a:rPr lang="it-IT" sz="1800" dirty="0" err="1" smtClean="0"/>
              <a:t>humorous</a:t>
            </a:r>
            <a:r>
              <a:rPr lang="it-IT" sz="1800" dirty="0" smtClean="0"/>
              <a:t> play </a:t>
            </a:r>
            <a:r>
              <a:rPr lang="it-IT" sz="1800" dirty="0" err="1" smtClean="0"/>
              <a:t>always</a:t>
            </a:r>
            <a:r>
              <a:rPr lang="it-IT" sz="1800" dirty="0" smtClean="0"/>
              <a:t>  </a:t>
            </a:r>
            <a:r>
              <a:rPr lang="it-IT" sz="1800" dirty="0" err="1" smtClean="0"/>
              <a:t>characterized</a:t>
            </a:r>
            <a:r>
              <a:rPr lang="it-IT" sz="1800" dirty="0" smtClean="0"/>
              <a:t> </a:t>
            </a:r>
            <a:r>
              <a:rPr lang="it-IT" sz="1800" dirty="0" err="1" smtClean="0"/>
              <a:t>by</a:t>
            </a:r>
            <a:r>
              <a:rPr lang="it-IT" sz="1800" dirty="0" smtClean="0"/>
              <a:t> a happy </a:t>
            </a:r>
            <a:r>
              <a:rPr lang="it-IT" sz="1800" dirty="0" err="1" smtClean="0"/>
              <a:t>ending</a:t>
            </a:r>
            <a:r>
              <a:rPr lang="it-IT" sz="1800" dirty="0" smtClean="0"/>
              <a:t>; the </a:t>
            </a:r>
            <a:r>
              <a:rPr lang="it-IT" sz="1800" dirty="0" err="1" smtClean="0"/>
              <a:t>characters</a:t>
            </a:r>
            <a:r>
              <a:rPr lang="it-IT" sz="1800" dirty="0" smtClean="0"/>
              <a:t> are </a:t>
            </a:r>
            <a:r>
              <a:rPr lang="it-IT" sz="1800" dirty="0" err="1" smtClean="0"/>
              <a:t>usually</a:t>
            </a:r>
            <a:r>
              <a:rPr lang="it-IT" sz="1800" dirty="0" smtClean="0"/>
              <a:t> </a:t>
            </a:r>
            <a:r>
              <a:rPr lang="it-IT" sz="1800" dirty="0" err="1" smtClean="0"/>
              <a:t>ordinary</a:t>
            </a:r>
            <a:r>
              <a:rPr lang="it-IT" sz="1800" dirty="0" smtClean="0"/>
              <a:t> people set in </a:t>
            </a:r>
            <a:r>
              <a:rPr lang="it-IT" sz="1800" dirty="0" err="1" smtClean="0"/>
              <a:t>everyday</a:t>
            </a:r>
            <a:r>
              <a:rPr lang="it-IT" sz="1800" dirty="0" smtClean="0"/>
              <a:t> </a:t>
            </a:r>
            <a:r>
              <a:rPr lang="it-IT" sz="1800" dirty="0" err="1" smtClean="0"/>
              <a:t>situations</a:t>
            </a:r>
            <a:r>
              <a:rPr lang="it-IT" sz="1800" dirty="0" smtClean="0"/>
              <a:t>, </a:t>
            </a:r>
            <a:r>
              <a:rPr lang="it-IT" sz="1800" dirty="0" err="1" smtClean="0"/>
              <a:t>their</a:t>
            </a:r>
            <a:r>
              <a:rPr lang="it-IT" sz="1800" dirty="0" smtClean="0"/>
              <a:t> </a:t>
            </a:r>
            <a:r>
              <a:rPr lang="it-IT" sz="1800" dirty="0" err="1" smtClean="0"/>
              <a:t>language</a:t>
            </a:r>
            <a:r>
              <a:rPr lang="it-IT" sz="1800" dirty="0" smtClean="0"/>
              <a:t> </a:t>
            </a:r>
            <a:r>
              <a:rPr lang="it-IT" sz="1800" dirty="0" err="1" smtClean="0"/>
              <a:t>is</a:t>
            </a:r>
            <a:r>
              <a:rPr lang="it-IT" sz="1800" dirty="0" smtClean="0"/>
              <a:t> </a:t>
            </a:r>
            <a:r>
              <a:rPr lang="it-IT" sz="1800" dirty="0" err="1" smtClean="0"/>
              <a:t>prosaic</a:t>
            </a:r>
            <a:r>
              <a:rPr lang="it-IT" sz="1800" dirty="0" smtClean="0"/>
              <a:t>.</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sz="1600" dirty="0" smtClean="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18</a:t>
            </a:fld>
            <a:endParaRPr lang="it-IT"/>
          </a:p>
        </p:txBody>
      </p:sp>
    </p:spTree>
  </p:cSld>
  <p:clrMapOvr>
    <a:masterClrMapping/>
  </p:clrMapOvr>
  <p:transition spd="slow">
    <p:dissolv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loakelizabethan.jpg"/>
          <p:cNvPicPr>
            <a:picLocks noChangeAspect="1"/>
          </p:cNvPicPr>
          <p:nvPr/>
        </p:nvPicPr>
        <p:blipFill>
          <a:blip r:embed="rId2" cstate="print">
            <a:alphaModFix amt="49000"/>
            <a:extLst>
              <a:ext uri="{28A0092B-C50C-407E-A947-70E740481C1C}">
                <a14:useLocalDpi xmlns:a14="http://schemas.microsoft.com/office/drawing/2010/main" xmlns="" val="0"/>
              </a:ext>
            </a:extLst>
          </a:blip>
          <a:stretch>
            <a:fillRect/>
          </a:stretch>
        </p:blipFill>
        <p:spPr>
          <a:xfrm>
            <a:off x="6221573" y="2518196"/>
            <a:ext cx="2922427" cy="4339804"/>
          </a:xfrm>
          <a:prstGeom prst="rect">
            <a:avLst/>
          </a:prstGeom>
        </p:spPr>
      </p:pic>
      <p:sp>
        <p:nvSpPr>
          <p:cNvPr id="3" name="Sottotitolo 2"/>
          <p:cNvSpPr>
            <a:spLocks noGrp="1"/>
          </p:cNvSpPr>
          <p:nvPr>
            <p:ph type="subTitle" idx="1"/>
          </p:nvPr>
        </p:nvSpPr>
        <p:spPr>
          <a:xfrm>
            <a:off x="321283" y="1078272"/>
            <a:ext cx="7236296" cy="5779729"/>
          </a:xfrm>
        </p:spPr>
        <p:txBody>
          <a:bodyPr>
            <a:noAutofit/>
          </a:bodyPr>
          <a:lstStyle/>
          <a:p>
            <a:pPr algn="l"/>
            <a:endParaRPr lang="en-GB" sz="1400" dirty="0" smtClean="0">
              <a:solidFill>
                <a:schemeClr val="tx1"/>
              </a:solidFill>
            </a:endParaRPr>
          </a:p>
          <a:p>
            <a:pPr algn="l"/>
            <a:r>
              <a:rPr lang="en-GB" sz="1800" dirty="0" smtClean="0">
                <a:solidFill>
                  <a:schemeClr val="tx1"/>
                </a:solidFill>
              </a:rPr>
              <a:t>The </a:t>
            </a:r>
            <a:r>
              <a:rPr lang="en-GB" sz="1800" dirty="0">
                <a:solidFill>
                  <a:schemeClr val="tx1"/>
                </a:solidFill>
              </a:rPr>
              <a:t>Elizabethan theatre </a:t>
            </a:r>
            <a:r>
              <a:rPr lang="en-GB" sz="1800" dirty="0" smtClean="0">
                <a:solidFill>
                  <a:schemeClr val="tx1"/>
                </a:solidFill>
              </a:rPr>
              <a:t> </a:t>
            </a:r>
            <a:r>
              <a:rPr lang="en-GB" sz="1800" dirty="0">
                <a:solidFill>
                  <a:schemeClr val="tx1"/>
                </a:solidFill>
              </a:rPr>
              <a:t>was the most relevant cultural phenomenon in Renaissance </a:t>
            </a:r>
            <a:r>
              <a:rPr lang="en-GB" sz="1800" dirty="0" smtClean="0">
                <a:solidFill>
                  <a:schemeClr val="tx1"/>
                </a:solidFill>
              </a:rPr>
              <a:t>England</a:t>
            </a:r>
            <a:r>
              <a:rPr lang="en-GB" sz="1800" dirty="0">
                <a:solidFill>
                  <a:schemeClr val="tx1"/>
                </a:solidFill>
              </a:rPr>
              <a:t> </a:t>
            </a:r>
            <a:r>
              <a:rPr lang="en-GB" sz="1800" dirty="0" smtClean="0">
                <a:solidFill>
                  <a:schemeClr val="tx1"/>
                </a:solidFill>
              </a:rPr>
              <a:t>and was </a:t>
            </a:r>
            <a:r>
              <a:rPr lang="en-GB" sz="1800" dirty="0">
                <a:solidFill>
                  <a:schemeClr val="tx1"/>
                </a:solidFill>
              </a:rPr>
              <a:t>also popular entertainment seen by great nobles, burghers, </a:t>
            </a:r>
            <a:r>
              <a:rPr lang="en-GB" sz="1800" dirty="0" smtClean="0">
                <a:solidFill>
                  <a:schemeClr val="tx1"/>
                </a:solidFill>
              </a:rPr>
              <a:t>craftsmen.</a:t>
            </a:r>
            <a:endParaRPr lang="it-IT" sz="1800" dirty="0" smtClean="0">
              <a:solidFill>
                <a:schemeClr val="tx1"/>
              </a:solidFill>
            </a:endParaRPr>
          </a:p>
          <a:p>
            <a:pPr algn="l"/>
            <a:r>
              <a:rPr lang="en-GB" sz="1800" dirty="0" smtClean="0">
                <a:solidFill>
                  <a:schemeClr val="tx1"/>
                </a:solidFill>
              </a:rPr>
              <a:t>Considering that  the actors </a:t>
            </a:r>
            <a:r>
              <a:rPr lang="en-GB" sz="1800" dirty="0">
                <a:solidFill>
                  <a:schemeClr val="tx1"/>
                </a:solidFill>
              </a:rPr>
              <a:t>were in close contact with the </a:t>
            </a:r>
            <a:r>
              <a:rPr lang="en-GB" sz="1800" dirty="0" smtClean="0">
                <a:solidFill>
                  <a:schemeClr val="tx1"/>
                </a:solidFill>
              </a:rPr>
              <a:t>audience, </a:t>
            </a:r>
            <a:r>
              <a:rPr lang="en-GB" sz="1800" dirty="0">
                <a:solidFill>
                  <a:schemeClr val="tx1"/>
                </a:solidFill>
              </a:rPr>
              <a:t>the continuous interchange between the actors and the spectators and the </a:t>
            </a:r>
            <a:r>
              <a:rPr lang="en-GB" sz="1800" dirty="0" smtClean="0">
                <a:solidFill>
                  <a:schemeClr val="tx1"/>
                </a:solidFill>
              </a:rPr>
              <a:t>composite quality </a:t>
            </a:r>
            <a:r>
              <a:rPr lang="en-GB" sz="1800" dirty="0">
                <a:solidFill>
                  <a:schemeClr val="tx1"/>
                </a:solidFill>
              </a:rPr>
              <a:t>of the </a:t>
            </a:r>
            <a:r>
              <a:rPr lang="en-GB" sz="1800" dirty="0" smtClean="0">
                <a:solidFill>
                  <a:schemeClr val="tx1"/>
                </a:solidFill>
              </a:rPr>
              <a:t>audience give </a:t>
            </a:r>
            <a:r>
              <a:rPr lang="en-GB" sz="1800" dirty="0">
                <a:solidFill>
                  <a:schemeClr val="tx1"/>
                </a:solidFill>
              </a:rPr>
              <a:t>account for the unique atmosphere of the Elizabethan </a:t>
            </a:r>
            <a:r>
              <a:rPr lang="en-GB" sz="1800" dirty="0" smtClean="0">
                <a:solidFill>
                  <a:schemeClr val="tx1"/>
                </a:solidFill>
              </a:rPr>
              <a:t>public theatres.</a:t>
            </a:r>
            <a:endParaRPr lang="it-IT" sz="1800" dirty="0">
              <a:solidFill>
                <a:schemeClr val="tx1"/>
              </a:solidFill>
            </a:endParaRPr>
          </a:p>
          <a:p>
            <a:pPr algn="l"/>
            <a:endParaRPr lang="en-GB" sz="1800" dirty="0" smtClean="0">
              <a:solidFill>
                <a:srgbClr val="FF0000"/>
              </a:solidFill>
            </a:endParaRPr>
          </a:p>
          <a:p>
            <a:pPr algn="l"/>
            <a:r>
              <a:rPr lang="en-GB" sz="1800" dirty="0" smtClean="0">
                <a:solidFill>
                  <a:srgbClr val="C00000"/>
                </a:solidFill>
              </a:rPr>
              <a:t>The </a:t>
            </a:r>
            <a:r>
              <a:rPr lang="en-GB" sz="1800" dirty="0">
                <a:solidFill>
                  <a:srgbClr val="C00000"/>
                </a:solidFill>
              </a:rPr>
              <a:t>companies of players</a:t>
            </a:r>
            <a:endParaRPr lang="it-IT" sz="1800" dirty="0">
              <a:solidFill>
                <a:srgbClr val="C00000"/>
              </a:solidFill>
            </a:endParaRPr>
          </a:p>
          <a:p>
            <a:pPr algn="l"/>
            <a:r>
              <a:rPr lang="en-GB" sz="1800" dirty="0">
                <a:solidFill>
                  <a:schemeClr val="tx1"/>
                </a:solidFill>
              </a:rPr>
              <a:t>The continuing rise of the popularity of </a:t>
            </a:r>
            <a:r>
              <a:rPr lang="en-GB" sz="1800" dirty="0" smtClean="0">
                <a:solidFill>
                  <a:schemeClr val="tx1"/>
                </a:solidFill>
              </a:rPr>
              <a:t>plays led </a:t>
            </a:r>
            <a:r>
              <a:rPr lang="en-GB" sz="1800" dirty="0">
                <a:solidFill>
                  <a:schemeClr val="tx1"/>
                </a:solidFill>
              </a:rPr>
              <a:t>to </a:t>
            </a:r>
            <a:r>
              <a:rPr lang="en-GB" sz="1800" dirty="0" smtClean="0">
                <a:solidFill>
                  <a:schemeClr val="tx1"/>
                </a:solidFill>
              </a:rPr>
              <a:t>a change </a:t>
            </a:r>
            <a:r>
              <a:rPr lang="en-GB" sz="1800" dirty="0">
                <a:solidFill>
                  <a:schemeClr val="tx1"/>
                </a:solidFill>
              </a:rPr>
              <a:t>in the conditions of the </a:t>
            </a:r>
            <a:r>
              <a:rPr lang="en-GB" sz="1800" dirty="0" smtClean="0">
                <a:solidFill>
                  <a:schemeClr val="tx1"/>
                </a:solidFill>
              </a:rPr>
              <a:t>players</a:t>
            </a:r>
            <a:r>
              <a:rPr lang="it-IT" sz="1800" dirty="0" smtClean="0">
                <a:solidFill>
                  <a:schemeClr val="tx1"/>
                </a:solidFill>
              </a:rPr>
              <a:t>. At the </a:t>
            </a:r>
            <a:r>
              <a:rPr lang="it-IT" sz="1800" dirty="0" smtClean="0">
                <a:solidFill>
                  <a:schemeClr val="tx1"/>
                </a:solidFill>
              </a:rPr>
              <a:t>beginning</a:t>
            </a:r>
            <a:r>
              <a:rPr lang="it-IT" sz="1800" dirty="0" smtClean="0">
                <a:solidFill>
                  <a:schemeClr val="tx1"/>
                </a:solidFill>
              </a:rPr>
              <a:t>,  </a:t>
            </a:r>
            <a:r>
              <a:rPr lang="en-GB" sz="1800" dirty="0" smtClean="0">
                <a:solidFill>
                  <a:schemeClr val="tx1"/>
                </a:solidFill>
              </a:rPr>
              <a:t>they </a:t>
            </a:r>
            <a:r>
              <a:rPr lang="en-GB" sz="1800" dirty="0">
                <a:solidFill>
                  <a:schemeClr val="tx1"/>
                </a:solidFill>
              </a:rPr>
              <a:t>were classified as “vagabonds” and were forbidden to perform in </a:t>
            </a:r>
            <a:r>
              <a:rPr lang="en-GB" sz="1800" dirty="0" smtClean="0">
                <a:solidFill>
                  <a:schemeClr val="tx1"/>
                </a:solidFill>
              </a:rPr>
              <a:t>public</a:t>
            </a:r>
            <a:r>
              <a:rPr lang="it-IT" sz="1800" dirty="0" smtClean="0">
                <a:solidFill>
                  <a:schemeClr val="tx1"/>
                </a:solidFill>
              </a:rPr>
              <a:t>. </a:t>
            </a:r>
          </a:p>
          <a:p>
            <a:pPr algn="l"/>
            <a:r>
              <a:rPr lang="en-GB" sz="1800" dirty="0" smtClean="0">
                <a:solidFill>
                  <a:schemeClr val="tx1"/>
                </a:solidFill>
              </a:rPr>
              <a:t>For this reason, </a:t>
            </a:r>
            <a:r>
              <a:rPr lang="en-GB" sz="1800" dirty="0">
                <a:solidFill>
                  <a:schemeClr val="tx1"/>
                </a:solidFill>
              </a:rPr>
              <a:t>they put themselves under the protection of some </a:t>
            </a:r>
            <a:r>
              <a:rPr lang="en-GB" sz="1800" dirty="0" smtClean="0">
                <a:solidFill>
                  <a:schemeClr val="tx1"/>
                </a:solidFill>
              </a:rPr>
              <a:t>nobleman.</a:t>
            </a:r>
            <a:endParaRPr lang="it-IT" sz="1800" dirty="0">
              <a:solidFill>
                <a:schemeClr val="tx1"/>
              </a:solidFill>
            </a:endParaRPr>
          </a:p>
          <a:p>
            <a:pPr algn="l"/>
            <a:r>
              <a:rPr lang="en-GB" sz="1800" dirty="0" smtClean="0">
                <a:solidFill>
                  <a:schemeClr val="tx1"/>
                </a:solidFill>
              </a:rPr>
              <a:t>Players </a:t>
            </a:r>
            <a:r>
              <a:rPr lang="en-GB" sz="1800" dirty="0">
                <a:solidFill>
                  <a:schemeClr val="tx1"/>
                </a:solidFill>
              </a:rPr>
              <a:t>often </a:t>
            </a:r>
            <a:r>
              <a:rPr lang="en-GB" sz="1800" dirty="0" smtClean="0">
                <a:solidFill>
                  <a:schemeClr val="tx1"/>
                </a:solidFill>
              </a:rPr>
              <a:t>performed </a:t>
            </a:r>
            <a:r>
              <a:rPr lang="en-GB" sz="1800" dirty="0">
                <a:solidFill>
                  <a:schemeClr val="tx1"/>
                </a:solidFill>
              </a:rPr>
              <a:t>at Court or for noble households</a:t>
            </a:r>
            <a:endParaRPr lang="it-IT" sz="1800" dirty="0">
              <a:solidFill>
                <a:schemeClr val="tx1"/>
              </a:solidFill>
            </a:endParaRPr>
          </a:p>
          <a:p>
            <a:pPr algn="l"/>
            <a:r>
              <a:rPr lang="en-GB" sz="1800" dirty="0">
                <a:solidFill>
                  <a:schemeClr val="tx1"/>
                </a:solidFill>
              </a:rPr>
              <a:t>Female </a:t>
            </a:r>
            <a:r>
              <a:rPr lang="en-GB" sz="1800" dirty="0" smtClean="0">
                <a:solidFill>
                  <a:schemeClr val="tx1"/>
                </a:solidFill>
              </a:rPr>
              <a:t>roles </a:t>
            </a:r>
            <a:r>
              <a:rPr lang="en-GB" sz="1800" dirty="0">
                <a:solidFill>
                  <a:schemeClr val="tx1"/>
                </a:solidFill>
              </a:rPr>
              <a:t>were acted by young boys disguised as girls </a:t>
            </a:r>
            <a:r>
              <a:rPr lang="en-GB" sz="1800" dirty="0" smtClean="0">
                <a:solidFill>
                  <a:schemeClr val="tx1"/>
                </a:solidFill>
              </a:rPr>
              <a:t>or women. .</a:t>
            </a:r>
            <a:endParaRPr lang="it-IT" sz="1800" dirty="0">
              <a:solidFill>
                <a:schemeClr val="tx1"/>
              </a:solidFill>
            </a:endParaRPr>
          </a:p>
        </p:txBody>
      </p:sp>
      <p:sp>
        <p:nvSpPr>
          <p:cNvPr id="2" name="Titolo 1"/>
          <p:cNvSpPr>
            <a:spLocks noGrp="1"/>
          </p:cNvSpPr>
          <p:nvPr>
            <p:ph type="ctrTitle"/>
          </p:nvPr>
        </p:nvSpPr>
        <p:spPr>
          <a:xfrm>
            <a:off x="899592" y="260649"/>
            <a:ext cx="7387963" cy="648073"/>
          </a:xfrm>
        </p:spPr>
        <p:txBody>
          <a:bodyPr>
            <a:normAutofit fontScale="90000"/>
          </a:bodyPr>
          <a:lstStyle/>
          <a:p>
            <a:r>
              <a:rPr lang="en-GB" sz="3200" b="1" dirty="0" smtClean="0">
                <a:solidFill>
                  <a:srgbClr val="FF0000"/>
                </a:solidFill>
              </a:rPr>
              <a:t/>
            </a:r>
            <a:br>
              <a:rPr lang="en-GB" sz="3200" b="1" dirty="0" smtClean="0">
                <a:solidFill>
                  <a:srgbClr val="FF0000"/>
                </a:solidFill>
              </a:rPr>
            </a:br>
            <a:r>
              <a:rPr lang="en-GB" sz="3200" b="1" dirty="0" smtClean="0">
                <a:solidFill>
                  <a:srgbClr val="FF0000"/>
                </a:solidFill>
              </a:rPr>
              <a:t/>
            </a:r>
            <a:br>
              <a:rPr lang="en-GB" sz="3200" b="1" dirty="0" smtClean="0">
                <a:solidFill>
                  <a:srgbClr val="FF0000"/>
                </a:solidFill>
              </a:rPr>
            </a:br>
            <a:r>
              <a:rPr lang="en-GB" sz="4900" dirty="0" smtClean="0">
                <a:solidFill>
                  <a:srgbClr val="C00000"/>
                </a:solidFill>
                <a:latin typeface="+mn-lt"/>
              </a:rPr>
              <a:t>Renaissance drama (I)</a:t>
            </a:r>
            <a:r>
              <a:rPr lang="it-IT" sz="4900" dirty="0">
                <a:solidFill>
                  <a:srgbClr val="C00000"/>
                </a:solidFill>
                <a:latin typeface="+mn-lt"/>
              </a:rPr>
              <a:t/>
            </a:r>
            <a:br>
              <a:rPr lang="it-IT" sz="4900" dirty="0">
                <a:solidFill>
                  <a:srgbClr val="C00000"/>
                </a:solidFill>
                <a:latin typeface="+mn-lt"/>
              </a:rPr>
            </a:br>
            <a:endParaRPr lang="it-IT" sz="4900" dirty="0">
              <a:solidFill>
                <a:srgbClr val="C00000"/>
              </a:solidFill>
              <a:latin typeface="+mn-lt"/>
            </a:endParaRPr>
          </a:p>
        </p:txBody>
      </p:sp>
    </p:spTree>
    <p:extLst>
      <p:ext uri="{BB962C8B-B14F-4D97-AF65-F5344CB8AC3E}">
        <p14:creationId xmlns:p14="http://schemas.microsoft.com/office/powerpoint/2010/main" xmlns="" val="1789033340"/>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CH" sz="3200" dirty="0" smtClean="0">
                <a:solidFill>
                  <a:srgbClr val="C00000"/>
                </a:solidFill>
                <a:latin typeface="Book Antiqua" pitchFamily="18" charset="0"/>
              </a:rPr>
              <a:t>William Shakespeare  </a:t>
            </a:r>
            <a:endParaRPr lang="it-CH" sz="3200" dirty="0">
              <a:solidFill>
                <a:srgbClr val="C00000"/>
              </a:solidFill>
              <a:latin typeface="Book Antiqua" pitchFamily="18" charset="0"/>
            </a:endParaRPr>
          </a:p>
        </p:txBody>
      </p:sp>
      <p:pic>
        <p:nvPicPr>
          <p:cNvPr id="4" name="Segnaposto contenuto 3" descr="https://encrypted-tbn3.gstatic.com/images?q=tbn:ANd9GcQWzV97JHJVvZJcZKjhEVRc1nmOOVygmLzmVkY7EupNqY-cDVho">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912" y="2636913"/>
            <a:ext cx="1728192" cy="2088232"/>
          </a:xfrm>
          <a:prstGeom prst="rect">
            <a:avLst/>
          </a:prstGeom>
          <a:noFill/>
          <a:ln>
            <a:noFill/>
          </a:ln>
        </p:spPr>
      </p:pic>
      <p:sp>
        <p:nvSpPr>
          <p:cNvPr id="5" name="Segnaposto numero diapositiva 4"/>
          <p:cNvSpPr>
            <a:spLocks noGrp="1"/>
          </p:cNvSpPr>
          <p:nvPr>
            <p:ph type="sldNum" sz="quarter" idx="12"/>
          </p:nvPr>
        </p:nvSpPr>
        <p:spPr/>
        <p:txBody>
          <a:bodyPr/>
          <a:lstStyle/>
          <a:p>
            <a:fld id="{C4769E42-B4C6-48E8-A472-C1204A931789}" type="slidenum">
              <a:rPr lang="it-IT" smtClean="0"/>
              <a:pPr/>
              <a:t>2</a:t>
            </a:fld>
            <a:endParaRPr lang="it-IT" dirty="0"/>
          </a:p>
        </p:txBody>
      </p:sp>
    </p:spTree>
    <p:extLst>
      <p:ext uri="{BB962C8B-B14F-4D97-AF65-F5344CB8AC3E}">
        <p14:creationId xmlns:p14="http://schemas.microsoft.com/office/powerpoint/2010/main" xmlns="" val="2546853702"/>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latin typeface="+mn-lt"/>
              </a:rPr>
              <a:t>Renaissance </a:t>
            </a:r>
            <a:r>
              <a:rPr lang="it-IT" dirty="0" err="1" smtClean="0">
                <a:solidFill>
                  <a:srgbClr val="C00000"/>
                </a:solidFill>
                <a:latin typeface="+mn-lt"/>
              </a:rPr>
              <a:t>Drama</a:t>
            </a:r>
            <a:r>
              <a:rPr lang="it-IT" dirty="0" smtClean="0">
                <a:solidFill>
                  <a:srgbClr val="C00000"/>
                </a:solidFill>
                <a:latin typeface="+mn-lt"/>
              </a:rPr>
              <a:t> (II)</a:t>
            </a:r>
            <a:endParaRPr lang="it-IT" dirty="0">
              <a:solidFill>
                <a:srgbClr val="C00000"/>
              </a:solidFill>
              <a:latin typeface="+mn-lt"/>
            </a:endParaRPr>
          </a:p>
        </p:txBody>
      </p:sp>
      <p:sp>
        <p:nvSpPr>
          <p:cNvPr id="3" name="Segnaposto contenuto 2"/>
          <p:cNvSpPr>
            <a:spLocks noGrp="1"/>
          </p:cNvSpPr>
          <p:nvPr>
            <p:ph idx="1"/>
          </p:nvPr>
        </p:nvSpPr>
        <p:spPr/>
        <p:txBody>
          <a:bodyPr>
            <a:normAutofit fontScale="92500" lnSpcReduction="20000"/>
          </a:bodyPr>
          <a:lstStyle/>
          <a:p>
            <a:pPr>
              <a:buFont typeface="Wingdings" pitchFamily="2" charset="2"/>
              <a:buChar char="v"/>
            </a:pPr>
            <a:endParaRPr lang="it-IT" sz="2800" dirty="0" smtClean="0"/>
          </a:p>
          <a:p>
            <a:pPr>
              <a:buFont typeface="Wingdings" pitchFamily="2" charset="2"/>
              <a:buChar char="v"/>
            </a:pPr>
            <a:r>
              <a:rPr lang="it-IT" sz="3000" dirty="0" err="1" smtClean="0"/>
              <a:t>It</a:t>
            </a:r>
            <a:r>
              <a:rPr lang="it-IT" sz="3000" dirty="0" smtClean="0"/>
              <a:t> </a:t>
            </a:r>
            <a:r>
              <a:rPr lang="it-IT" sz="3000" dirty="0" err="1" smtClean="0"/>
              <a:t>is</a:t>
            </a:r>
            <a:r>
              <a:rPr lang="it-IT" sz="3000" dirty="0" smtClean="0"/>
              <a:t> </a:t>
            </a:r>
            <a:r>
              <a:rPr lang="it-IT" sz="3000" dirty="0" err="1" smtClean="0"/>
              <a:t>based</a:t>
            </a:r>
            <a:r>
              <a:rPr lang="it-IT" sz="3000" dirty="0" smtClean="0"/>
              <a:t> on Seneca’s Latin </a:t>
            </a:r>
            <a:r>
              <a:rPr lang="it-IT" sz="3000" dirty="0" err="1" smtClean="0"/>
              <a:t>tragedies</a:t>
            </a:r>
            <a:r>
              <a:rPr lang="it-IT" sz="3000" dirty="0" smtClean="0"/>
              <a:t>, </a:t>
            </a:r>
            <a:r>
              <a:rPr lang="it-IT" sz="3000" dirty="0" err="1" smtClean="0"/>
              <a:t>rather</a:t>
            </a:r>
            <a:r>
              <a:rPr lang="it-IT" sz="3000" dirty="0" smtClean="0"/>
              <a:t> </a:t>
            </a:r>
            <a:r>
              <a:rPr lang="it-IT" sz="3000" dirty="0" err="1" smtClean="0"/>
              <a:t>than</a:t>
            </a:r>
            <a:r>
              <a:rPr lang="it-IT" sz="3000" dirty="0" smtClean="0"/>
              <a:t> on </a:t>
            </a:r>
            <a:r>
              <a:rPr lang="it-IT" sz="3000" dirty="0" err="1" smtClean="0"/>
              <a:t>Greek</a:t>
            </a:r>
            <a:r>
              <a:rPr lang="it-IT" sz="3000" dirty="0" smtClean="0"/>
              <a:t> </a:t>
            </a:r>
            <a:r>
              <a:rPr lang="it-IT" sz="3000" dirty="0" err="1" smtClean="0"/>
              <a:t>classic</a:t>
            </a:r>
            <a:r>
              <a:rPr lang="it-IT" sz="3000" dirty="0" smtClean="0"/>
              <a:t> </a:t>
            </a:r>
            <a:r>
              <a:rPr lang="it-IT" sz="3000" dirty="0" err="1" smtClean="0"/>
              <a:t>ones</a:t>
            </a:r>
            <a:r>
              <a:rPr lang="it-IT" sz="3000" dirty="0" smtClean="0"/>
              <a:t>. </a:t>
            </a:r>
            <a:r>
              <a:rPr lang="it-IT" sz="3000" dirty="0" err="1" smtClean="0"/>
              <a:t>This</a:t>
            </a:r>
            <a:r>
              <a:rPr lang="it-IT" sz="3000" dirty="0" smtClean="0"/>
              <a:t> </a:t>
            </a:r>
            <a:r>
              <a:rPr lang="it-IT" sz="3000" dirty="0" err="1" smtClean="0"/>
              <a:t>gave</a:t>
            </a:r>
            <a:r>
              <a:rPr lang="it-IT" sz="3000" dirty="0" smtClean="0"/>
              <a:t> birth </a:t>
            </a:r>
            <a:r>
              <a:rPr lang="it-IT" sz="3000" dirty="0" err="1" smtClean="0"/>
              <a:t>to</a:t>
            </a:r>
            <a:r>
              <a:rPr lang="it-IT" sz="3000" dirty="0" smtClean="0"/>
              <a:t> the </a:t>
            </a:r>
            <a:r>
              <a:rPr lang="it-IT" sz="3000" b="1" dirty="0" err="1" smtClean="0"/>
              <a:t>revenge</a:t>
            </a:r>
            <a:r>
              <a:rPr lang="it-IT" sz="3000" b="1" dirty="0" smtClean="0"/>
              <a:t> </a:t>
            </a:r>
            <a:r>
              <a:rPr lang="it-IT" sz="3000" b="1" dirty="0" err="1" smtClean="0"/>
              <a:t>tragedies</a:t>
            </a:r>
            <a:r>
              <a:rPr lang="it-IT" sz="3000" dirty="0" smtClean="0"/>
              <a:t>, </a:t>
            </a:r>
            <a:r>
              <a:rPr lang="it-IT" sz="3000" dirty="0" err="1" smtClean="0"/>
              <a:t>also</a:t>
            </a:r>
            <a:r>
              <a:rPr lang="it-IT" sz="3000" dirty="0" smtClean="0"/>
              <a:t> </a:t>
            </a:r>
            <a:r>
              <a:rPr lang="it-IT" sz="3000" dirty="0" err="1" smtClean="0"/>
              <a:t>called</a:t>
            </a:r>
            <a:r>
              <a:rPr lang="it-IT" sz="3000" dirty="0" smtClean="0"/>
              <a:t> </a:t>
            </a:r>
            <a:r>
              <a:rPr lang="it-IT" sz="3000" b="1" dirty="0" err="1" smtClean="0"/>
              <a:t>Spanish</a:t>
            </a:r>
            <a:r>
              <a:rPr lang="it-IT" sz="3000" b="1" dirty="0" smtClean="0"/>
              <a:t> </a:t>
            </a:r>
            <a:r>
              <a:rPr lang="it-IT" sz="3000" b="1" dirty="0" err="1" smtClean="0"/>
              <a:t>tragedies</a:t>
            </a:r>
            <a:r>
              <a:rPr lang="it-IT" sz="3000" dirty="0" smtClean="0"/>
              <a:t>, </a:t>
            </a:r>
            <a:r>
              <a:rPr lang="it-IT" sz="3000" dirty="0" err="1" smtClean="0"/>
              <a:t>where</a:t>
            </a:r>
            <a:r>
              <a:rPr lang="it-IT" sz="3000" dirty="0" smtClean="0"/>
              <a:t> the </a:t>
            </a:r>
            <a:r>
              <a:rPr lang="it-IT" sz="3000" dirty="0" err="1" smtClean="0"/>
              <a:t>hero</a:t>
            </a:r>
            <a:r>
              <a:rPr lang="it-IT" sz="3000" dirty="0" smtClean="0"/>
              <a:t>’s </a:t>
            </a:r>
            <a:r>
              <a:rPr lang="it-IT" sz="3000" dirty="0" err="1" smtClean="0"/>
              <a:t>quest</a:t>
            </a:r>
            <a:r>
              <a:rPr lang="it-IT" sz="3000" dirty="0" smtClean="0"/>
              <a:t> </a:t>
            </a:r>
            <a:r>
              <a:rPr lang="it-IT" sz="3000" dirty="0" err="1" smtClean="0"/>
              <a:t>of</a:t>
            </a:r>
            <a:r>
              <a:rPr lang="it-IT" sz="3000" dirty="0" smtClean="0"/>
              <a:t> </a:t>
            </a:r>
            <a:r>
              <a:rPr lang="it-IT" sz="3000" dirty="0" err="1" smtClean="0"/>
              <a:t>vengeance</a:t>
            </a:r>
            <a:r>
              <a:rPr lang="it-IT" sz="3000" dirty="0" smtClean="0"/>
              <a:t> </a:t>
            </a:r>
            <a:r>
              <a:rPr lang="it-IT" sz="3000" dirty="0" err="1" smtClean="0"/>
              <a:t>leads</a:t>
            </a:r>
            <a:r>
              <a:rPr lang="it-IT" sz="3000" dirty="0" smtClean="0"/>
              <a:t> </a:t>
            </a:r>
            <a:r>
              <a:rPr lang="it-IT" sz="3000" dirty="0" err="1" smtClean="0"/>
              <a:t>to</a:t>
            </a:r>
            <a:r>
              <a:rPr lang="it-IT" sz="3000" dirty="0" smtClean="0"/>
              <a:t> </a:t>
            </a:r>
            <a:r>
              <a:rPr lang="it-IT" sz="3000" dirty="0" err="1" smtClean="0"/>
              <a:t>scenes</a:t>
            </a:r>
            <a:r>
              <a:rPr lang="it-IT" sz="3000" dirty="0" smtClean="0"/>
              <a:t> </a:t>
            </a:r>
            <a:r>
              <a:rPr lang="it-IT" sz="3000" dirty="0" err="1" smtClean="0"/>
              <a:t>of</a:t>
            </a:r>
            <a:r>
              <a:rPr lang="it-IT" sz="3000" dirty="0" smtClean="0"/>
              <a:t> </a:t>
            </a:r>
            <a:r>
              <a:rPr lang="it-IT" sz="3000" dirty="0" err="1" smtClean="0"/>
              <a:t>extreme</a:t>
            </a:r>
            <a:r>
              <a:rPr lang="it-IT" sz="3000" dirty="0" smtClean="0"/>
              <a:t> </a:t>
            </a:r>
            <a:r>
              <a:rPr lang="it-IT" sz="3000" dirty="0" err="1" smtClean="0"/>
              <a:t>violence</a:t>
            </a:r>
            <a:r>
              <a:rPr lang="it-IT" sz="3000" dirty="0" smtClean="0"/>
              <a:t>.</a:t>
            </a:r>
          </a:p>
          <a:p>
            <a:pPr>
              <a:buFont typeface="Wingdings" pitchFamily="2" charset="2"/>
              <a:buChar char="v"/>
            </a:pPr>
            <a:endParaRPr lang="it-IT" sz="3000" dirty="0" smtClean="0"/>
          </a:p>
          <a:p>
            <a:pPr>
              <a:buFont typeface="Wingdings" pitchFamily="2" charset="2"/>
              <a:buChar char="v"/>
            </a:pPr>
            <a:r>
              <a:rPr lang="it-IT" sz="3000" dirty="0" err="1" smtClean="0"/>
              <a:t>Together</a:t>
            </a:r>
            <a:r>
              <a:rPr lang="it-IT" sz="3000" dirty="0" smtClean="0"/>
              <a:t> </a:t>
            </a:r>
            <a:r>
              <a:rPr lang="it-IT" sz="3000" dirty="0" err="1" smtClean="0"/>
              <a:t>with</a:t>
            </a:r>
            <a:r>
              <a:rPr lang="it-IT" sz="3000" dirty="0" smtClean="0"/>
              <a:t> William Shakespeare, Christopher Marlowe </a:t>
            </a:r>
            <a:r>
              <a:rPr lang="it-IT" sz="3000" dirty="0" err="1" smtClean="0"/>
              <a:t>wrote</a:t>
            </a:r>
            <a:r>
              <a:rPr lang="it-IT" sz="3000" dirty="0" smtClean="0"/>
              <a:t> </a:t>
            </a:r>
            <a:r>
              <a:rPr lang="it-IT" sz="3000" dirty="0" err="1" smtClean="0"/>
              <a:t>plays</a:t>
            </a:r>
            <a:r>
              <a:rPr lang="it-IT" sz="3000" dirty="0" smtClean="0"/>
              <a:t> </a:t>
            </a:r>
            <a:r>
              <a:rPr lang="it-IT" sz="3000" dirty="0" err="1" smtClean="0"/>
              <a:t>about</a:t>
            </a:r>
            <a:r>
              <a:rPr lang="it-IT" sz="3000" dirty="0" smtClean="0"/>
              <a:t> the </a:t>
            </a:r>
            <a:r>
              <a:rPr lang="it-IT" sz="3000" dirty="0" err="1" smtClean="0"/>
              <a:t>many</a:t>
            </a:r>
            <a:r>
              <a:rPr lang="it-IT" sz="3000" dirty="0" smtClean="0"/>
              <a:t> </a:t>
            </a:r>
            <a:r>
              <a:rPr lang="it-IT" sz="3000" dirty="0" err="1" smtClean="0"/>
              <a:t>sides</a:t>
            </a:r>
            <a:r>
              <a:rPr lang="it-IT" sz="3000" dirty="0" smtClean="0"/>
              <a:t> </a:t>
            </a:r>
            <a:r>
              <a:rPr lang="it-IT" sz="3000" dirty="0" err="1" smtClean="0"/>
              <a:t>of</a:t>
            </a:r>
            <a:r>
              <a:rPr lang="it-IT" sz="3000" dirty="0" smtClean="0"/>
              <a:t> </a:t>
            </a:r>
            <a:r>
              <a:rPr lang="it-IT" sz="3000" dirty="0" err="1" smtClean="0"/>
              <a:t>human</a:t>
            </a:r>
            <a:r>
              <a:rPr lang="it-IT" sz="3000" dirty="0" smtClean="0"/>
              <a:t> nature and England’s </a:t>
            </a:r>
            <a:r>
              <a:rPr lang="it-IT" sz="3000" dirty="0" err="1" smtClean="0"/>
              <a:t>history</a:t>
            </a:r>
            <a:r>
              <a:rPr lang="it-IT" sz="3000" dirty="0" smtClean="0"/>
              <a:t>, mixing the </a:t>
            </a:r>
            <a:r>
              <a:rPr lang="it-IT" sz="3000" dirty="0" err="1" smtClean="0"/>
              <a:t>highly</a:t>
            </a:r>
            <a:r>
              <a:rPr lang="it-IT" sz="3000" dirty="0" smtClean="0"/>
              <a:t> </a:t>
            </a:r>
            <a:r>
              <a:rPr lang="it-IT" sz="3000" dirty="0" err="1" smtClean="0"/>
              <a:t>formal</a:t>
            </a:r>
            <a:r>
              <a:rPr lang="it-IT" sz="3000" dirty="0" smtClean="0"/>
              <a:t> </a:t>
            </a:r>
            <a:r>
              <a:rPr lang="it-IT" sz="3000" dirty="0" err="1" smtClean="0"/>
              <a:t>of</a:t>
            </a:r>
            <a:r>
              <a:rPr lang="it-IT" sz="3000" dirty="0" smtClean="0"/>
              <a:t> the </a:t>
            </a:r>
            <a:r>
              <a:rPr lang="it-IT" sz="3000" dirty="0" err="1" smtClean="0"/>
              <a:t>tragedy</a:t>
            </a:r>
            <a:r>
              <a:rPr lang="it-IT" sz="3000" dirty="0" smtClean="0"/>
              <a:t> </a:t>
            </a:r>
            <a:r>
              <a:rPr lang="it-IT" sz="3000" dirty="0" err="1" smtClean="0"/>
              <a:t>with</a:t>
            </a:r>
            <a:r>
              <a:rPr lang="it-IT" sz="3000" dirty="0" smtClean="0"/>
              <a:t> the </a:t>
            </a:r>
            <a:r>
              <a:rPr lang="it-IT" sz="3000" dirty="0" err="1" smtClean="0"/>
              <a:t>popular</a:t>
            </a:r>
            <a:r>
              <a:rPr lang="it-IT" sz="3000" dirty="0" smtClean="0"/>
              <a:t> </a:t>
            </a:r>
            <a:r>
              <a:rPr lang="it-IT" sz="3000" dirty="0" err="1" smtClean="0"/>
              <a:t>of</a:t>
            </a:r>
            <a:r>
              <a:rPr lang="it-IT" sz="3000" dirty="0" smtClean="0"/>
              <a:t> the comedy.</a:t>
            </a:r>
            <a:endParaRPr lang="it-IT" sz="3000"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20</a:t>
            </a:fld>
            <a:endParaRPr lang="it-IT"/>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nglish-online.at/history/elizabethan-theatre/elizabethan-theatre.jpg"/>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159286" y="173488"/>
            <a:ext cx="8811717" cy="64238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ctrTitle"/>
          </p:nvPr>
        </p:nvSpPr>
        <p:spPr>
          <a:xfrm>
            <a:off x="611560" y="476673"/>
            <a:ext cx="7772400" cy="1470025"/>
          </a:xfrm>
        </p:spPr>
        <p:txBody>
          <a:bodyPr>
            <a:normAutofit fontScale="90000"/>
          </a:bodyPr>
          <a:lstStyle/>
          <a:p>
            <a:r>
              <a:rPr lang="it-IT" dirty="0" smtClean="0">
                <a:solidFill>
                  <a:srgbClr val="C00000"/>
                </a:solidFill>
                <a:latin typeface="+mn-lt"/>
              </a:rPr>
              <a:t/>
            </a:r>
            <a:br>
              <a:rPr lang="it-IT" dirty="0" smtClean="0">
                <a:solidFill>
                  <a:srgbClr val="C00000"/>
                </a:solidFill>
                <a:latin typeface="+mn-lt"/>
              </a:rPr>
            </a:br>
            <a:r>
              <a:rPr lang="it-IT" dirty="0" smtClean="0">
                <a:solidFill>
                  <a:srgbClr val="C00000"/>
                </a:solidFill>
                <a:latin typeface="+mn-lt"/>
              </a:rPr>
              <a:t>The </a:t>
            </a:r>
            <a:r>
              <a:rPr lang="it-IT" dirty="0" err="1" smtClean="0">
                <a:solidFill>
                  <a:srgbClr val="C00000"/>
                </a:solidFill>
                <a:latin typeface="+mn-lt"/>
              </a:rPr>
              <a:t>Structure</a:t>
            </a:r>
            <a:r>
              <a:rPr lang="it-IT" dirty="0" smtClean="0">
                <a:solidFill>
                  <a:srgbClr val="C00000"/>
                </a:solidFill>
                <a:latin typeface="+mn-lt"/>
              </a:rPr>
              <a:t> of the </a:t>
            </a:r>
            <a:r>
              <a:rPr lang="it-IT" dirty="0" err="1" smtClean="0">
                <a:solidFill>
                  <a:srgbClr val="C00000"/>
                </a:solidFill>
                <a:latin typeface="+mn-lt"/>
              </a:rPr>
              <a:t>Theatre</a:t>
            </a:r>
            <a:r>
              <a:rPr lang="it-IT" dirty="0" smtClean="0">
                <a:solidFill>
                  <a:srgbClr val="C00000"/>
                </a:solidFill>
                <a:latin typeface="+mn-lt"/>
              </a:rPr>
              <a:t/>
            </a:r>
            <a:br>
              <a:rPr lang="it-IT" dirty="0" smtClean="0">
                <a:solidFill>
                  <a:srgbClr val="C00000"/>
                </a:solidFill>
                <a:latin typeface="+mn-lt"/>
              </a:rPr>
            </a:br>
            <a:r>
              <a:rPr lang="it-IT" sz="4000" dirty="0" smtClean="0">
                <a:solidFill>
                  <a:srgbClr val="C00000"/>
                </a:solidFill>
                <a:latin typeface="+mn-lt"/>
              </a:rPr>
              <a:t>Public Outdoor </a:t>
            </a:r>
            <a:r>
              <a:rPr lang="it-IT" sz="4000" dirty="0" err="1" smtClean="0">
                <a:solidFill>
                  <a:srgbClr val="C00000"/>
                </a:solidFill>
                <a:latin typeface="+mn-lt"/>
              </a:rPr>
              <a:t>Playhouses</a:t>
            </a:r>
            <a:r>
              <a:rPr lang="it-IT" sz="4000" dirty="0" smtClean="0">
                <a:solidFill>
                  <a:srgbClr val="C00000"/>
                </a:solidFill>
                <a:latin typeface="+mn-lt"/>
              </a:rPr>
              <a:t/>
            </a:r>
            <a:br>
              <a:rPr lang="it-IT" sz="4000" dirty="0" smtClean="0">
                <a:solidFill>
                  <a:srgbClr val="C00000"/>
                </a:solidFill>
                <a:latin typeface="+mn-lt"/>
              </a:rPr>
            </a:br>
            <a:endParaRPr lang="it-IT" sz="4000" dirty="0">
              <a:solidFill>
                <a:srgbClr val="C00000"/>
              </a:solidFill>
              <a:latin typeface="+mn-lt"/>
            </a:endParaRPr>
          </a:p>
        </p:txBody>
      </p:sp>
      <p:sp>
        <p:nvSpPr>
          <p:cNvPr id="3" name="Sottotitolo 2"/>
          <p:cNvSpPr>
            <a:spLocks noGrp="1"/>
          </p:cNvSpPr>
          <p:nvPr>
            <p:ph type="subTitle" idx="1"/>
          </p:nvPr>
        </p:nvSpPr>
        <p:spPr>
          <a:xfrm>
            <a:off x="323528" y="2132856"/>
            <a:ext cx="8568952" cy="1872208"/>
          </a:xfrm>
        </p:spPr>
        <p:txBody>
          <a:bodyPr>
            <a:noAutofit/>
          </a:bodyPr>
          <a:lstStyle/>
          <a:p>
            <a:endParaRPr lang="it-IT" sz="2400" dirty="0" smtClean="0">
              <a:solidFill>
                <a:srgbClr val="722A28"/>
              </a:solidFill>
            </a:endParaRPr>
          </a:p>
          <a:p>
            <a:r>
              <a:rPr lang="it-IT" sz="2400" dirty="0" smtClean="0">
                <a:solidFill>
                  <a:schemeClr val="tx1"/>
                </a:solidFill>
              </a:rPr>
              <a:t>At first the </a:t>
            </a:r>
            <a:r>
              <a:rPr lang="it-IT" sz="2400" dirty="0" err="1" smtClean="0">
                <a:solidFill>
                  <a:schemeClr val="tx1"/>
                </a:solidFill>
              </a:rPr>
              <a:t>companies</a:t>
            </a:r>
            <a:r>
              <a:rPr lang="it-IT" sz="2400" dirty="0" smtClean="0">
                <a:solidFill>
                  <a:schemeClr val="tx1"/>
                </a:solidFill>
              </a:rPr>
              <a:t> </a:t>
            </a:r>
            <a:r>
              <a:rPr lang="it-IT" sz="2400" dirty="0" err="1" smtClean="0">
                <a:solidFill>
                  <a:schemeClr val="tx1"/>
                </a:solidFill>
              </a:rPr>
              <a:t>of</a:t>
            </a:r>
            <a:r>
              <a:rPr lang="it-IT" sz="2400" dirty="0" smtClean="0">
                <a:solidFill>
                  <a:schemeClr val="tx1"/>
                </a:solidFill>
              </a:rPr>
              <a:t> </a:t>
            </a:r>
            <a:r>
              <a:rPr lang="it-IT" sz="2400" dirty="0" err="1" smtClean="0">
                <a:solidFill>
                  <a:schemeClr val="tx1"/>
                </a:solidFill>
              </a:rPr>
              <a:t>players</a:t>
            </a:r>
            <a:r>
              <a:rPr lang="it-IT" sz="2400" dirty="0" smtClean="0">
                <a:solidFill>
                  <a:schemeClr val="tx1"/>
                </a:solidFill>
              </a:rPr>
              <a:t> </a:t>
            </a:r>
            <a:r>
              <a:rPr lang="it-IT" sz="2400" dirty="0" err="1" smtClean="0">
                <a:solidFill>
                  <a:schemeClr val="tx1"/>
                </a:solidFill>
              </a:rPr>
              <a:t>performed</a:t>
            </a:r>
            <a:r>
              <a:rPr lang="it-IT" sz="2400" dirty="0" smtClean="0">
                <a:solidFill>
                  <a:schemeClr val="tx1"/>
                </a:solidFill>
              </a:rPr>
              <a:t> in the </a:t>
            </a:r>
            <a:r>
              <a:rPr lang="it-IT" sz="2400" dirty="0" err="1" smtClean="0">
                <a:solidFill>
                  <a:schemeClr val="tx1"/>
                </a:solidFill>
              </a:rPr>
              <a:t>countryards</a:t>
            </a:r>
            <a:r>
              <a:rPr lang="it-IT" sz="2400" dirty="0" smtClean="0">
                <a:solidFill>
                  <a:schemeClr val="tx1"/>
                </a:solidFill>
              </a:rPr>
              <a:t> </a:t>
            </a:r>
            <a:r>
              <a:rPr lang="it-IT" sz="2400" dirty="0" err="1" smtClean="0">
                <a:solidFill>
                  <a:schemeClr val="tx1"/>
                </a:solidFill>
              </a:rPr>
              <a:t>of</a:t>
            </a:r>
            <a:r>
              <a:rPr lang="it-IT" sz="2400" dirty="0" smtClean="0">
                <a:solidFill>
                  <a:schemeClr val="tx1"/>
                </a:solidFill>
              </a:rPr>
              <a:t> the London </a:t>
            </a:r>
            <a:r>
              <a:rPr lang="it-IT" sz="2400" dirty="0" err="1" smtClean="0">
                <a:solidFill>
                  <a:schemeClr val="tx1"/>
                </a:solidFill>
              </a:rPr>
              <a:t>inns</a:t>
            </a:r>
            <a:r>
              <a:rPr lang="it-IT" sz="2400" dirty="0" smtClean="0">
                <a:solidFill>
                  <a:schemeClr val="tx1"/>
                </a:solidFill>
              </a:rPr>
              <a:t>.</a:t>
            </a:r>
          </a:p>
          <a:p>
            <a:r>
              <a:rPr lang="it-IT" sz="2400" dirty="0" err="1" smtClean="0">
                <a:solidFill>
                  <a:schemeClr val="tx1"/>
                </a:solidFill>
              </a:rPr>
              <a:t>Then</a:t>
            </a:r>
            <a:r>
              <a:rPr lang="it-IT" sz="2400" dirty="0" smtClean="0">
                <a:solidFill>
                  <a:schemeClr val="tx1"/>
                </a:solidFill>
              </a:rPr>
              <a:t>, </a:t>
            </a:r>
            <a:r>
              <a:rPr lang="it-IT" sz="2400" dirty="0" err="1" smtClean="0">
                <a:solidFill>
                  <a:schemeClr val="tx1"/>
                </a:solidFill>
              </a:rPr>
              <a:t>many</a:t>
            </a:r>
            <a:r>
              <a:rPr lang="it-IT" sz="2400" dirty="0" smtClean="0">
                <a:solidFill>
                  <a:schemeClr val="tx1"/>
                </a:solidFill>
              </a:rPr>
              <a:t> </a:t>
            </a:r>
            <a:r>
              <a:rPr lang="it-IT" sz="2400" dirty="0" err="1" smtClean="0">
                <a:solidFill>
                  <a:schemeClr val="tx1"/>
                </a:solidFill>
              </a:rPr>
              <a:t>new</a:t>
            </a:r>
            <a:r>
              <a:rPr lang="it-IT" sz="2400" dirty="0" smtClean="0">
                <a:solidFill>
                  <a:schemeClr val="tx1"/>
                </a:solidFill>
              </a:rPr>
              <a:t> public outdoor </a:t>
            </a:r>
            <a:r>
              <a:rPr lang="it-IT" sz="2400" dirty="0" err="1" smtClean="0">
                <a:solidFill>
                  <a:schemeClr val="tx1"/>
                </a:solidFill>
              </a:rPr>
              <a:t>playhouses</a:t>
            </a:r>
            <a:r>
              <a:rPr lang="it-IT" sz="2400" dirty="0" smtClean="0">
                <a:solidFill>
                  <a:schemeClr val="tx1"/>
                </a:solidFill>
              </a:rPr>
              <a:t> </a:t>
            </a:r>
            <a:r>
              <a:rPr lang="it-IT" sz="2400" dirty="0" err="1" smtClean="0">
                <a:solidFill>
                  <a:schemeClr val="tx1"/>
                </a:solidFill>
              </a:rPr>
              <a:t>were</a:t>
            </a:r>
            <a:r>
              <a:rPr lang="it-IT" sz="2400" dirty="0" smtClean="0">
                <a:solidFill>
                  <a:schemeClr val="tx1"/>
                </a:solidFill>
              </a:rPr>
              <a:t> </a:t>
            </a:r>
            <a:r>
              <a:rPr lang="it-IT" sz="2400" dirty="0" err="1" smtClean="0">
                <a:solidFill>
                  <a:schemeClr val="tx1"/>
                </a:solidFill>
              </a:rPr>
              <a:t>built</a:t>
            </a:r>
            <a:r>
              <a:rPr lang="it-IT" sz="2400" dirty="0" smtClean="0">
                <a:solidFill>
                  <a:schemeClr val="tx1"/>
                </a:solidFill>
              </a:rPr>
              <a:t>.</a:t>
            </a:r>
            <a:endParaRPr lang="it-IT" sz="2400" dirty="0">
              <a:solidFill>
                <a:schemeClr val="tx1"/>
              </a:solidFill>
            </a:endParaRPr>
          </a:p>
        </p:txBody>
      </p:sp>
      <p:sp>
        <p:nvSpPr>
          <p:cNvPr id="4" name="CasellaDiTesto 3"/>
          <p:cNvSpPr txBox="1"/>
          <p:nvPr/>
        </p:nvSpPr>
        <p:spPr>
          <a:xfrm>
            <a:off x="539552" y="6021289"/>
            <a:ext cx="7848872" cy="523220"/>
          </a:xfrm>
          <a:prstGeom prst="rect">
            <a:avLst/>
          </a:prstGeom>
          <a:noFill/>
        </p:spPr>
        <p:txBody>
          <a:bodyPr wrap="square" rtlCol="0">
            <a:spAutoFit/>
          </a:bodyPr>
          <a:lstStyle/>
          <a:p>
            <a:pPr algn="ctr"/>
            <a:r>
              <a:rPr lang="it-IT" sz="2800" dirty="0" smtClean="0">
                <a:solidFill>
                  <a:srgbClr val="C00000"/>
                </a:solidFill>
              </a:rPr>
              <a:t>In </a:t>
            </a:r>
            <a:r>
              <a:rPr lang="it-IT" sz="2800" b="1" dirty="0" smtClean="0">
                <a:solidFill>
                  <a:srgbClr val="C00000"/>
                </a:solidFill>
              </a:rPr>
              <a:t>1574</a:t>
            </a:r>
            <a:r>
              <a:rPr lang="it-IT" sz="2800" dirty="0" smtClean="0">
                <a:solidFill>
                  <a:srgbClr val="C00000"/>
                </a:solidFill>
              </a:rPr>
              <a:t> public performances </a:t>
            </a:r>
            <a:r>
              <a:rPr lang="it-IT" sz="2800" dirty="0" err="1" smtClean="0">
                <a:solidFill>
                  <a:srgbClr val="C00000"/>
                </a:solidFill>
              </a:rPr>
              <a:t>were</a:t>
            </a:r>
            <a:r>
              <a:rPr lang="it-IT" sz="2800" dirty="0" smtClean="0">
                <a:solidFill>
                  <a:srgbClr val="C00000"/>
                </a:solidFill>
              </a:rPr>
              <a:t> </a:t>
            </a:r>
            <a:r>
              <a:rPr lang="it-IT" sz="2800" b="1" dirty="0" err="1" smtClean="0">
                <a:solidFill>
                  <a:srgbClr val="C00000"/>
                </a:solidFill>
              </a:rPr>
              <a:t>banned</a:t>
            </a:r>
            <a:endParaRPr lang="it-IT" sz="2800" b="1" dirty="0">
              <a:solidFill>
                <a:srgbClr val="C00000"/>
              </a:solidFill>
            </a:endParaRPr>
          </a:p>
        </p:txBody>
      </p:sp>
      <p:sp>
        <p:nvSpPr>
          <p:cNvPr id="6" name="CasellaDiTesto 5"/>
          <p:cNvSpPr txBox="1"/>
          <p:nvPr/>
        </p:nvSpPr>
        <p:spPr>
          <a:xfrm>
            <a:off x="893637" y="4653136"/>
            <a:ext cx="2742259" cy="830997"/>
          </a:xfrm>
          <a:prstGeom prst="rect">
            <a:avLst/>
          </a:prstGeom>
          <a:noFill/>
        </p:spPr>
        <p:txBody>
          <a:bodyPr wrap="square" rtlCol="0">
            <a:spAutoFit/>
          </a:bodyPr>
          <a:lstStyle/>
          <a:p>
            <a:r>
              <a:rPr lang="it-IT" sz="2400" i="1" dirty="0" smtClean="0">
                <a:ea typeface="Adobe Kaiti Std R" pitchFamily="18" charset="-128"/>
              </a:rPr>
              <a:t>THE THEATRE</a:t>
            </a:r>
          </a:p>
          <a:p>
            <a:r>
              <a:rPr lang="it-IT" sz="2400" i="1" dirty="0" smtClean="0">
                <a:ea typeface="Adobe Kaiti Std R" pitchFamily="18" charset="-128"/>
              </a:rPr>
              <a:t>THE CURTAIN </a:t>
            </a:r>
            <a:endParaRPr lang="it-IT" sz="2400" i="1" dirty="0">
              <a:ea typeface="Adobe Kaiti Std R" pitchFamily="18" charset="-128"/>
            </a:endParaRPr>
          </a:p>
        </p:txBody>
      </p:sp>
      <p:sp>
        <p:nvSpPr>
          <p:cNvPr id="7" name="CasellaDiTesto 6"/>
          <p:cNvSpPr txBox="1"/>
          <p:nvPr/>
        </p:nvSpPr>
        <p:spPr>
          <a:xfrm>
            <a:off x="5706002" y="4663361"/>
            <a:ext cx="2315535" cy="1200329"/>
          </a:xfrm>
          <a:prstGeom prst="rect">
            <a:avLst/>
          </a:prstGeom>
          <a:noFill/>
        </p:spPr>
        <p:txBody>
          <a:bodyPr wrap="square" rtlCol="0">
            <a:spAutoFit/>
          </a:bodyPr>
          <a:lstStyle/>
          <a:p>
            <a:r>
              <a:rPr lang="it-IT" sz="2400" i="1" dirty="0" smtClean="0">
                <a:ea typeface="Adobe Kaiti Std R" pitchFamily="18" charset="-128"/>
              </a:rPr>
              <a:t>THE ROSE</a:t>
            </a:r>
          </a:p>
          <a:p>
            <a:r>
              <a:rPr lang="it-IT" sz="2400" i="1" dirty="0" smtClean="0">
                <a:ea typeface="Adobe Kaiti Std R" pitchFamily="18" charset="-128"/>
              </a:rPr>
              <a:t>THE SWAN</a:t>
            </a:r>
          </a:p>
          <a:p>
            <a:r>
              <a:rPr lang="it-IT" sz="2400" i="1" dirty="0" smtClean="0">
                <a:ea typeface="Adobe Kaiti Std R" pitchFamily="18" charset="-128"/>
              </a:rPr>
              <a:t>THE GLOBE </a:t>
            </a:r>
          </a:p>
        </p:txBody>
      </p:sp>
      <p:sp>
        <p:nvSpPr>
          <p:cNvPr id="8" name="CasellaDiTesto 7"/>
          <p:cNvSpPr txBox="1"/>
          <p:nvPr/>
        </p:nvSpPr>
        <p:spPr>
          <a:xfrm>
            <a:off x="940931" y="4005064"/>
            <a:ext cx="3271029" cy="523220"/>
          </a:xfrm>
          <a:prstGeom prst="rect">
            <a:avLst/>
          </a:prstGeom>
          <a:noFill/>
        </p:spPr>
        <p:txBody>
          <a:bodyPr wrap="square" rtlCol="0">
            <a:spAutoFit/>
          </a:bodyPr>
          <a:lstStyle/>
          <a:p>
            <a:r>
              <a:rPr lang="it-IT" sz="2800" dirty="0" smtClean="0">
                <a:solidFill>
                  <a:schemeClr val="accent2">
                    <a:lumMod val="75000"/>
                  </a:schemeClr>
                </a:solidFill>
                <a:ea typeface="Adobe Kaiti Std R" pitchFamily="18" charset="-128"/>
              </a:rPr>
              <a:t>North </a:t>
            </a:r>
            <a:r>
              <a:rPr lang="it-IT" sz="2800" dirty="0" err="1" smtClean="0">
                <a:solidFill>
                  <a:schemeClr val="accent2">
                    <a:lumMod val="75000"/>
                  </a:schemeClr>
                </a:solidFill>
                <a:ea typeface="Adobe Kaiti Std R" pitchFamily="18" charset="-128"/>
              </a:rPr>
              <a:t>of</a:t>
            </a:r>
            <a:r>
              <a:rPr lang="it-IT" sz="2800" dirty="0" smtClean="0">
                <a:solidFill>
                  <a:schemeClr val="accent2">
                    <a:lumMod val="75000"/>
                  </a:schemeClr>
                </a:solidFill>
                <a:ea typeface="Adobe Kaiti Std R" pitchFamily="18" charset="-128"/>
              </a:rPr>
              <a:t> the City</a:t>
            </a:r>
            <a:r>
              <a:rPr lang="it-IT" sz="2800" dirty="0" smtClean="0">
                <a:solidFill>
                  <a:schemeClr val="accent2">
                    <a:lumMod val="75000"/>
                  </a:schemeClr>
                </a:solidFill>
                <a:latin typeface="Adobe Kaiti Std R" pitchFamily="18" charset="-128"/>
                <a:ea typeface="Adobe Kaiti Std R" pitchFamily="18" charset="-128"/>
              </a:rPr>
              <a:t>:</a:t>
            </a:r>
            <a:endParaRPr lang="it-IT" sz="2800" dirty="0">
              <a:solidFill>
                <a:schemeClr val="accent2">
                  <a:lumMod val="75000"/>
                </a:schemeClr>
              </a:solidFill>
              <a:latin typeface="Adobe Kaiti Std R" pitchFamily="18" charset="-128"/>
              <a:ea typeface="Adobe Kaiti Std R" pitchFamily="18" charset="-128"/>
            </a:endParaRPr>
          </a:p>
        </p:txBody>
      </p:sp>
      <p:sp>
        <p:nvSpPr>
          <p:cNvPr id="9" name="CasellaDiTesto 8"/>
          <p:cNvSpPr txBox="1"/>
          <p:nvPr/>
        </p:nvSpPr>
        <p:spPr>
          <a:xfrm>
            <a:off x="5689193" y="4040002"/>
            <a:ext cx="3240359" cy="523220"/>
          </a:xfrm>
          <a:prstGeom prst="rect">
            <a:avLst/>
          </a:prstGeom>
          <a:noFill/>
        </p:spPr>
        <p:txBody>
          <a:bodyPr wrap="square" rtlCol="0">
            <a:spAutoFit/>
          </a:bodyPr>
          <a:lstStyle/>
          <a:p>
            <a:r>
              <a:rPr lang="it-IT" sz="2800" dirty="0" smtClean="0">
                <a:solidFill>
                  <a:schemeClr val="accent2">
                    <a:lumMod val="75000"/>
                  </a:schemeClr>
                </a:solidFill>
                <a:ea typeface="Adobe Kaiti Std R" pitchFamily="18" charset="-128"/>
              </a:rPr>
              <a:t>South </a:t>
            </a:r>
            <a:r>
              <a:rPr lang="it-IT" sz="2800" dirty="0" err="1" smtClean="0">
                <a:solidFill>
                  <a:schemeClr val="accent2">
                    <a:lumMod val="75000"/>
                  </a:schemeClr>
                </a:solidFill>
                <a:ea typeface="Adobe Kaiti Std R" pitchFamily="18" charset="-128"/>
              </a:rPr>
              <a:t>of</a:t>
            </a:r>
            <a:r>
              <a:rPr lang="it-IT" sz="2800" dirty="0" smtClean="0">
                <a:solidFill>
                  <a:schemeClr val="accent2">
                    <a:lumMod val="75000"/>
                  </a:schemeClr>
                </a:solidFill>
                <a:ea typeface="Adobe Kaiti Std R" pitchFamily="18" charset="-128"/>
              </a:rPr>
              <a:t> the City</a:t>
            </a:r>
            <a:r>
              <a:rPr lang="it-IT" sz="2800" dirty="0" smtClean="0">
                <a:solidFill>
                  <a:schemeClr val="accent2">
                    <a:lumMod val="75000"/>
                  </a:schemeClr>
                </a:solidFill>
                <a:latin typeface="Adobe Kaiti Std R" pitchFamily="18" charset="-128"/>
                <a:ea typeface="Adobe Kaiti Std R" pitchFamily="18" charset="-128"/>
              </a:rPr>
              <a:t>:</a:t>
            </a:r>
            <a:endParaRPr lang="it-IT" sz="2800" dirty="0">
              <a:solidFill>
                <a:schemeClr val="accent2">
                  <a:lumMod val="75000"/>
                </a:schemeClr>
              </a:solidFill>
              <a:latin typeface="Adobe Kaiti Std R" pitchFamily="18" charset="-128"/>
              <a:ea typeface="Adobe Kaiti Std R" pitchFamily="18" charset="-128"/>
            </a:endParaRPr>
          </a:p>
        </p:txBody>
      </p:sp>
    </p:spTree>
    <p:extLst>
      <p:ext uri="{BB962C8B-B14F-4D97-AF65-F5344CB8AC3E}">
        <p14:creationId xmlns:p14="http://schemas.microsoft.com/office/powerpoint/2010/main" xmlns="" val="795555795"/>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zeDtmYWQN7g/UauCysan0TI/AAAAAAAAAG0/Ct5rFVXKryM/s1600/Sin+t%C3%ADtulo.jpg"/>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191869" y="276393"/>
            <a:ext cx="8840649" cy="61926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2.cedarcrest.edu/academic/eng/lfletcher/henry4/images/clip_image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447" y="2886303"/>
            <a:ext cx="3657600" cy="3600451"/>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a:xfrm>
            <a:off x="5544469" y="727633"/>
            <a:ext cx="3456384" cy="1143000"/>
          </a:xfrm>
        </p:spPr>
        <p:txBody>
          <a:bodyPr>
            <a:normAutofit fontScale="90000"/>
          </a:bodyPr>
          <a:lstStyle/>
          <a:p>
            <a:r>
              <a:rPr lang="it-IT" sz="2900" dirty="0" smtClean="0">
                <a:latin typeface="+mn-lt"/>
              </a:rPr>
              <a:t>Standing </a:t>
            </a:r>
            <a:r>
              <a:rPr lang="it-IT" sz="2900" dirty="0" err="1" smtClean="0">
                <a:latin typeface="+mn-lt"/>
              </a:rPr>
              <a:t>spectators</a:t>
            </a:r>
            <a:r>
              <a:rPr lang="it-IT" sz="2900" dirty="0" smtClean="0">
                <a:latin typeface="+mn-lt"/>
              </a:rPr>
              <a:t> </a:t>
            </a:r>
            <a:r>
              <a:rPr lang="it-IT" sz="2900" dirty="0" err="1" smtClean="0">
                <a:latin typeface="+mn-lt"/>
              </a:rPr>
              <a:t>were</a:t>
            </a:r>
            <a:r>
              <a:rPr lang="it-IT" sz="2900" dirty="0" smtClean="0">
                <a:latin typeface="+mn-lt"/>
              </a:rPr>
              <a:t> </a:t>
            </a:r>
            <a:r>
              <a:rPr lang="it-IT" sz="2900" dirty="0" err="1" smtClean="0">
                <a:latin typeface="+mn-lt"/>
              </a:rPr>
              <a:t>called</a:t>
            </a:r>
            <a:r>
              <a:rPr lang="it-IT" sz="2900" dirty="0" smtClean="0">
                <a:latin typeface="+mn-lt"/>
              </a:rPr>
              <a:t> ‘</a:t>
            </a:r>
            <a:r>
              <a:rPr lang="it-IT" sz="2900" dirty="0" err="1" smtClean="0">
                <a:latin typeface="+mn-lt"/>
              </a:rPr>
              <a:t>G</a:t>
            </a:r>
            <a:r>
              <a:rPr lang="it-IT" sz="2900" b="1" i="1" dirty="0" err="1" smtClean="0">
                <a:latin typeface="+mn-lt"/>
              </a:rPr>
              <a:t>roundlings</a:t>
            </a:r>
            <a:r>
              <a:rPr lang="it-IT" sz="3200" dirty="0" smtClean="0"/>
              <a:t>’</a:t>
            </a:r>
            <a:endParaRPr lang="it-IT" sz="3200" dirty="0"/>
          </a:p>
        </p:txBody>
      </p:sp>
      <p:sp>
        <p:nvSpPr>
          <p:cNvPr id="4" name="CasellaDiTesto 3"/>
          <p:cNvSpPr txBox="1"/>
          <p:nvPr/>
        </p:nvSpPr>
        <p:spPr>
          <a:xfrm>
            <a:off x="395536" y="548680"/>
            <a:ext cx="2592288" cy="954107"/>
          </a:xfrm>
          <a:prstGeom prst="rect">
            <a:avLst/>
          </a:prstGeom>
          <a:noFill/>
        </p:spPr>
        <p:txBody>
          <a:bodyPr wrap="square" rtlCol="0">
            <a:spAutoFit/>
          </a:bodyPr>
          <a:lstStyle/>
          <a:p>
            <a:r>
              <a:rPr lang="it-IT" sz="2800" b="1" dirty="0" smtClean="0"/>
              <a:t>1</a:t>
            </a:r>
            <a:r>
              <a:rPr lang="it-IT" sz="2800" dirty="0" smtClean="0"/>
              <a:t> penny: stand in the </a:t>
            </a:r>
            <a:r>
              <a:rPr lang="it-IT" sz="2800" b="1" i="1" dirty="0" smtClean="0"/>
              <a:t>ARENA</a:t>
            </a:r>
            <a:endParaRPr lang="it-IT" sz="2800" b="1" i="1" dirty="0"/>
          </a:p>
        </p:txBody>
      </p:sp>
      <p:sp>
        <p:nvSpPr>
          <p:cNvPr id="5" name="CasellaDiTesto 4"/>
          <p:cNvSpPr txBox="1"/>
          <p:nvPr/>
        </p:nvSpPr>
        <p:spPr>
          <a:xfrm>
            <a:off x="395536" y="1556793"/>
            <a:ext cx="3168352" cy="954107"/>
          </a:xfrm>
          <a:prstGeom prst="rect">
            <a:avLst/>
          </a:prstGeom>
          <a:noFill/>
        </p:spPr>
        <p:txBody>
          <a:bodyPr wrap="square" rtlCol="0">
            <a:spAutoFit/>
          </a:bodyPr>
          <a:lstStyle/>
          <a:p>
            <a:r>
              <a:rPr lang="it-IT" sz="2800" b="1" dirty="0" smtClean="0"/>
              <a:t>2</a:t>
            </a:r>
            <a:r>
              <a:rPr lang="it-IT" sz="2800" dirty="0" smtClean="0"/>
              <a:t> </a:t>
            </a:r>
            <a:r>
              <a:rPr lang="it-IT" sz="2800" dirty="0" err="1" smtClean="0"/>
              <a:t>pence</a:t>
            </a:r>
            <a:r>
              <a:rPr lang="it-IT" sz="2800" dirty="0" smtClean="0"/>
              <a:t>: </a:t>
            </a:r>
            <a:r>
              <a:rPr lang="it-IT" sz="2800" dirty="0" err="1" smtClean="0"/>
              <a:t>access</a:t>
            </a:r>
            <a:r>
              <a:rPr lang="it-IT" sz="2800" dirty="0" smtClean="0"/>
              <a:t> to the </a:t>
            </a:r>
            <a:r>
              <a:rPr lang="it-IT" sz="2800" b="1" i="1" dirty="0" smtClean="0"/>
              <a:t>GALLERIES</a:t>
            </a:r>
            <a:endParaRPr lang="it-IT" sz="2800" b="1" i="1" dirty="0"/>
          </a:p>
        </p:txBody>
      </p:sp>
      <p:sp>
        <p:nvSpPr>
          <p:cNvPr id="6" name="CasellaDiTesto 5"/>
          <p:cNvSpPr txBox="1"/>
          <p:nvPr/>
        </p:nvSpPr>
        <p:spPr>
          <a:xfrm>
            <a:off x="4259385" y="2857205"/>
            <a:ext cx="4362715" cy="954107"/>
          </a:xfrm>
          <a:prstGeom prst="rect">
            <a:avLst/>
          </a:prstGeom>
          <a:noFill/>
        </p:spPr>
        <p:txBody>
          <a:bodyPr wrap="square" rtlCol="0">
            <a:spAutoFit/>
          </a:bodyPr>
          <a:lstStyle/>
          <a:p>
            <a:pPr algn="ctr"/>
            <a:r>
              <a:rPr lang="it-IT" sz="2800" dirty="0" err="1" smtClean="0"/>
              <a:t>Plays</a:t>
            </a:r>
            <a:r>
              <a:rPr lang="it-IT" sz="2800" dirty="0" smtClean="0"/>
              <a:t> </a:t>
            </a:r>
            <a:r>
              <a:rPr lang="it-IT" sz="2800" dirty="0" err="1" smtClean="0"/>
              <a:t>were</a:t>
            </a:r>
            <a:r>
              <a:rPr lang="it-IT" sz="2800" dirty="0" smtClean="0"/>
              <a:t> </a:t>
            </a:r>
            <a:r>
              <a:rPr lang="it-IT" sz="2800" dirty="0" err="1" smtClean="0"/>
              <a:t>performed</a:t>
            </a:r>
            <a:r>
              <a:rPr lang="it-IT" sz="2800" dirty="0" smtClean="0"/>
              <a:t> </a:t>
            </a:r>
          </a:p>
          <a:p>
            <a:pPr algn="ctr"/>
            <a:r>
              <a:rPr lang="it-IT" sz="2800" dirty="0" smtClean="0"/>
              <a:t>in the </a:t>
            </a:r>
            <a:r>
              <a:rPr lang="it-IT" sz="2800" dirty="0" err="1" smtClean="0"/>
              <a:t>afternoon</a:t>
            </a:r>
            <a:endParaRPr lang="it-IT" sz="2800" dirty="0"/>
          </a:p>
        </p:txBody>
      </p:sp>
      <p:sp>
        <p:nvSpPr>
          <p:cNvPr id="7" name="CasellaDiTesto 6"/>
          <p:cNvSpPr txBox="1"/>
          <p:nvPr/>
        </p:nvSpPr>
        <p:spPr>
          <a:xfrm>
            <a:off x="4154443" y="4237713"/>
            <a:ext cx="4752528" cy="1815882"/>
          </a:xfrm>
          <a:prstGeom prst="rect">
            <a:avLst/>
          </a:prstGeom>
          <a:noFill/>
        </p:spPr>
        <p:txBody>
          <a:bodyPr wrap="square" rtlCol="0">
            <a:spAutoFit/>
          </a:bodyPr>
          <a:lstStyle/>
          <a:p>
            <a:pPr algn="ctr"/>
            <a:r>
              <a:rPr lang="it-IT" sz="2800" i="1" dirty="0" smtClean="0">
                <a:solidFill>
                  <a:srgbClr val="C00000"/>
                </a:solidFill>
              </a:rPr>
              <a:t>The </a:t>
            </a:r>
            <a:r>
              <a:rPr lang="it-IT" sz="2800" i="1" dirty="0" err="1" smtClean="0">
                <a:solidFill>
                  <a:srgbClr val="C00000"/>
                </a:solidFill>
              </a:rPr>
              <a:t>actors</a:t>
            </a:r>
            <a:r>
              <a:rPr lang="it-IT" sz="2800" i="1" dirty="0" smtClean="0">
                <a:solidFill>
                  <a:srgbClr val="C00000"/>
                </a:solidFill>
              </a:rPr>
              <a:t> </a:t>
            </a:r>
            <a:r>
              <a:rPr lang="it-IT" sz="2800" i="1" dirty="0" err="1" smtClean="0">
                <a:solidFill>
                  <a:srgbClr val="C00000"/>
                </a:solidFill>
              </a:rPr>
              <a:t>were</a:t>
            </a:r>
            <a:r>
              <a:rPr lang="it-IT" sz="2800" i="1" dirty="0" smtClean="0">
                <a:solidFill>
                  <a:srgbClr val="C00000"/>
                </a:solidFill>
              </a:rPr>
              <a:t> in </a:t>
            </a:r>
            <a:r>
              <a:rPr lang="it-IT" sz="2800" i="1" dirty="0" err="1" smtClean="0">
                <a:solidFill>
                  <a:srgbClr val="C00000"/>
                </a:solidFill>
              </a:rPr>
              <a:t>close</a:t>
            </a:r>
            <a:r>
              <a:rPr lang="it-IT" sz="2800" i="1" dirty="0" smtClean="0">
                <a:solidFill>
                  <a:srgbClr val="C00000"/>
                </a:solidFill>
              </a:rPr>
              <a:t> </a:t>
            </a:r>
            <a:r>
              <a:rPr lang="it-IT" sz="2800" i="1" dirty="0" err="1" smtClean="0">
                <a:solidFill>
                  <a:srgbClr val="C00000"/>
                </a:solidFill>
              </a:rPr>
              <a:t>contact</a:t>
            </a:r>
            <a:r>
              <a:rPr lang="it-IT" sz="2800" i="1" dirty="0" smtClean="0">
                <a:solidFill>
                  <a:srgbClr val="C00000"/>
                </a:solidFill>
              </a:rPr>
              <a:t> </a:t>
            </a:r>
          </a:p>
          <a:p>
            <a:pPr algn="ctr"/>
            <a:r>
              <a:rPr lang="it-IT" sz="2800" i="1" dirty="0" err="1" smtClean="0">
                <a:solidFill>
                  <a:srgbClr val="C00000"/>
                </a:solidFill>
              </a:rPr>
              <a:t>with</a:t>
            </a:r>
            <a:r>
              <a:rPr lang="it-IT" sz="2800" i="1" dirty="0" smtClean="0">
                <a:solidFill>
                  <a:srgbClr val="C00000"/>
                </a:solidFill>
              </a:rPr>
              <a:t> the audience, </a:t>
            </a:r>
          </a:p>
          <a:p>
            <a:pPr algn="ctr"/>
            <a:r>
              <a:rPr lang="it-IT" sz="2800" i="1" dirty="0" err="1" smtClean="0">
                <a:solidFill>
                  <a:srgbClr val="C00000"/>
                </a:solidFill>
              </a:rPr>
              <a:t>who</a:t>
            </a:r>
            <a:r>
              <a:rPr lang="it-IT" sz="2800" i="1" dirty="0" smtClean="0">
                <a:solidFill>
                  <a:srgbClr val="C00000"/>
                </a:solidFill>
              </a:rPr>
              <a:t> </a:t>
            </a:r>
            <a:r>
              <a:rPr lang="it-IT" sz="2800" i="1" dirty="0" err="1" smtClean="0">
                <a:solidFill>
                  <a:srgbClr val="C00000"/>
                </a:solidFill>
              </a:rPr>
              <a:t>would</a:t>
            </a:r>
            <a:r>
              <a:rPr lang="it-IT" sz="2800" i="1" dirty="0" smtClean="0">
                <a:solidFill>
                  <a:srgbClr val="C00000"/>
                </a:solidFill>
              </a:rPr>
              <a:t> </a:t>
            </a:r>
            <a:r>
              <a:rPr lang="it-IT" sz="2800" i="1" dirty="0" err="1" smtClean="0">
                <a:solidFill>
                  <a:srgbClr val="C00000"/>
                </a:solidFill>
              </a:rPr>
              <a:t>move</a:t>
            </a:r>
            <a:r>
              <a:rPr lang="it-IT" sz="2800" i="1" dirty="0" smtClean="0">
                <a:solidFill>
                  <a:srgbClr val="C00000"/>
                </a:solidFill>
              </a:rPr>
              <a:t> </a:t>
            </a:r>
            <a:r>
              <a:rPr lang="it-IT" sz="2800" i="1" dirty="0" err="1" smtClean="0">
                <a:solidFill>
                  <a:srgbClr val="C00000"/>
                </a:solidFill>
              </a:rPr>
              <a:t>around</a:t>
            </a:r>
            <a:r>
              <a:rPr lang="it-IT" sz="2800" i="1" dirty="0" smtClean="0">
                <a:solidFill>
                  <a:srgbClr val="C00000"/>
                </a:solidFill>
              </a:rPr>
              <a:t>, chat, </a:t>
            </a:r>
            <a:r>
              <a:rPr lang="it-IT" sz="2800" i="1" dirty="0" err="1" smtClean="0">
                <a:solidFill>
                  <a:srgbClr val="C00000"/>
                </a:solidFill>
              </a:rPr>
              <a:t>quarrel</a:t>
            </a:r>
            <a:r>
              <a:rPr lang="it-IT" sz="2800" i="1" dirty="0" smtClean="0">
                <a:solidFill>
                  <a:srgbClr val="C00000"/>
                </a:solidFill>
              </a:rPr>
              <a:t>, </a:t>
            </a:r>
            <a:r>
              <a:rPr lang="it-IT" sz="2800" i="1" dirty="0" err="1" smtClean="0">
                <a:solidFill>
                  <a:srgbClr val="C00000"/>
                </a:solidFill>
              </a:rPr>
              <a:t>eat</a:t>
            </a:r>
            <a:r>
              <a:rPr lang="it-IT" sz="2800" i="1" dirty="0" smtClean="0">
                <a:solidFill>
                  <a:srgbClr val="C00000"/>
                </a:solidFill>
              </a:rPr>
              <a:t> and drink</a:t>
            </a:r>
            <a:endParaRPr lang="it-IT" sz="2800" i="1" dirty="0">
              <a:solidFill>
                <a:srgbClr val="C00000"/>
              </a:solidFill>
            </a:endParaRPr>
          </a:p>
        </p:txBody>
      </p:sp>
      <p:cxnSp>
        <p:nvCxnSpPr>
          <p:cNvPr id="9" name="Connettore 2 8"/>
          <p:cNvCxnSpPr/>
          <p:nvPr/>
        </p:nvCxnSpPr>
        <p:spPr>
          <a:xfrm>
            <a:off x="3275856" y="1052736"/>
            <a:ext cx="2304256" cy="0"/>
          </a:xfrm>
          <a:prstGeom prst="straightConnector1">
            <a:avLst/>
          </a:prstGeom>
          <a:ln>
            <a:tailEnd type="arrow"/>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14300" prst="artDeco"/>
          </a:sp3d>
        </p:spPr>
        <p:style>
          <a:lnRef idx="3">
            <a:schemeClr val="dk1"/>
          </a:lnRef>
          <a:fillRef idx="0">
            <a:schemeClr val="dk1"/>
          </a:fillRef>
          <a:effectRef idx="2">
            <a:schemeClr val="dk1"/>
          </a:effectRef>
          <a:fontRef idx="minor">
            <a:schemeClr val="tx1"/>
          </a:fontRef>
        </p:style>
      </p:cxnSp>
      <p:sp>
        <p:nvSpPr>
          <p:cNvPr id="10" name="Segnaposto numero diapositiva 9"/>
          <p:cNvSpPr>
            <a:spLocks noGrp="1"/>
          </p:cNvSpPr>
          <p:nvPr>
            <p:ph type="sldNum" sz="quarter" idx="12"/>
          </p:nvPr>
        </p:nvSpPr>
        <p:spPr/>
        <p:txBody>
          <a:bodyPr/>
          <a:lstStyle/>
          <a:p>
            <a:fld id="{C4769E42-B4C6-48E8-A472-C1204A931789}" type="slidenum">
              <a:rPr lang="it-IT" smtClean="0"/>
              <a:pPr/>
              <a:t>22</a:t>
            </a:fld>
            <a:endParaRPr lang="it-IT"/>
          </a:p>
        </p:txBody>
      </p:sp>
    </p:spTree>
    <p:extLst>
      <p:ext uri="{BB962C8B-B14F-4D97-AF65-F5344CB8AC3E}">
        <p14:creationId xmlns:p14="http://schemas.microsoft.com/office/powerpoint/2010/main" xmlns="" val="4199218895"/>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C00000"/>
                </a:solidFill>
                <a:latin typeface="+mn-lt"/>
              </a:rPr>
              <a:t>The</a:t>
            </a:r>
            <a:r>
              <a:rPr lang="it-IT" sz="3400" dirty="0" smtClean="0">
                <a:solidFill>
                  <a:srgbClr val="C00000"/>
                </a:solidFill>
                <a:latin typeface="+mn-lt"/>
              </a:rPr>
              <a:t> </a:t>
            </a:r>
            <a:r>
              <a:rPr lang="it-IT" sz="3400" dirty="0" err="1" smtClean="0">
                <a:solidFill>
                  <a:srgbClr val="C00000"/>
                </a:solidFill>
                <a:latin typeface="+mn-lt"/>
              </a:rPr>
              <a:t>Elizabethan</a:t>
            </a:r>
            <a:r>
              <a:rPr lang="it-IT" sz="3400" dirty="0" smtClean="0">
                <a:solidFill>
                  <a:srgbClr val="C00000"/>
                </a:solidFill>
                <a:latin typeface="+mn-lt"/>
              </a:rPr>
              <a:t> and the </a:t>
            </a:r>
            <a:r>
              <a:rPr lang="it-IT" sz="3400" dirty="0" err="1" smtClean="0">
                <a:solidFill>
                  <a:srgbClr val="C00000"/>
                </a:solidFill>
                <a:latin typeface="+mn-lt"/>
              </a:rPr>
              <a:t>Jacobean</a:t>
            </a:r>
            <a:r>
              <a:rPr lang="it-IT" sz="3400" dirty="0" smtClean="0">
                <a:solidFill>
                  <a:srgbClr val="C00000"/>
                </a:solidFill>
                <a:latin typeface="+mn-lt"/>
              </a:rPr>
              <a:t> </a:t>
            </a:r>
            <a:r>
              <a:rPr lang="it-IT" sz="3400" dirty="0" err="1" smtClean="0">
                <a:solidFill>
                  <a:srgbClr val="C00000"/>
                </a:solidFill>
                <a:latin typeface="+mn-lt"/>
              </a:rPr>
              <a:t>theatre</a:t>
            </a:r>
            <a:endParaRPr lang="it-IT" sz="3400" dirty="0">
              <a:latin typeface="+mn-lt"/>
            </a:endParaRPr>
          </a:p>
        </p:txBody>
      </p:sp>
      <p:pic>
        <p:nvPicPr>
          <p:cNvPr id="4" name="Picture 4" descr="http://t2.gstatic.com/images?q=tbn:ANd9GcTG55JAqwMEJ4KUqYhpagZELuO3E1JeE6qphNnl6DHUkniJHQTpxw">
            <a:hlinkClick r:id="rId2"/>
          </p:cNvPr>
          <p:cNvPicPr>
            <a:picLocks noGrp="1" noChangeAspect="1" noChangeArrowheads="1"/>
          </p:cNvPicPr>
          <p:nvPr>
            <p:ph idx="1"/>
          </p:nvPr>
        </p:nvPicPr>
        <p:blipFill>
          <a:blip r:embed="rId3" cstate="print"/>
          <a:srcRect/>
          <a:stretch>
            <a:fillRect/>
          </a:stretch>
        </p:blipFill>
        <p:spPr bwMode="auto">
          <a:xfrm>
            <a:off x="5417148" y="1556793"/>
            <a:ext cx="2611237" cy="1872208"/>
          </a:xfrm>
          <a:prstGeom prst="rect">
            <a:avLst/>
          </a:prstGeom>
          <a:noFill/>
        </p:spPr>
      </p:pic>
      <p:pic>
        <p:nvPicPr>
          <p:cNvPr id="37890" name="Picture 2"/>
          <p:cNvPicPr>
            <a:picLocks noChangeAspect="1" noChangeArrowheads="1"/>
          </p:cNvPicPr>
          <p:nvPr/>
        </p:nvPicPr>
        <p:blipFill>
          <a:blip r:embed="rId4" cstate="print"/>
          <a:srcRect/>
          <a:stretch>
            <a:fillRect/>
          </a:stretch>
        </p:blipFill>
        <p:spPr bwMode="auto">
          <a:xfrm>
            <a:off x="1043608" y="1628801"/>
            <a:ext cx="2304256" cy="1836179"/>
          </a:xfrm>
          <a:prstGeom prst="rect">
            <a:avLst/>
          </a:prstGeom>
          <a:noFill/>
          <a:ln w="9525">
            <a:noFill/>
            <a:miter lim="800000"/>
            <a:headEnd/>
            <a:tailEnd/>
          </a:ln>
          <a:effectLst/>
        </p:spPr>
      </p:pic>
      <p:sp>
        <p:nvSpPr>
          <p:cNvPr id="6" name="CasellaDiTesto 5"/>
          <p:cNvSpPr txBox="1"/>
          <p:nvPr/>
        </p:nvSpPr>
        <p:spPr>
          <a:xfrm>
            <a:off x="274100" y="4005064"/>
            <a:ext cx="8568952" cy="2008242"/>
          </a:xfrm>
          <a:prstGeom prst="rect">
            <a:avLst/>
          </a:prstGeom>
          <a:noFill/>
          <a:ln>
            <a:solidFill>
              <a:schemeClr val="tx1"/>
            </a:solidFill>
            <a:prstDash val="sysDash"/>
          </a:ln>
        </p:spPr>
        <p:txBody>
          <a:bodyPr wrap="square" rtlCol="0">
            <a:spAutoFit/>
          </a:bodyPr>
          <a:lstStyle/>
          <a:p>
            <a:pPr algn="ctr">
              <a:buFont typeface="Wingdings" pitchFamily="2" charset="2"/>
              <a:buChar char="v"/>
            </a:pPr>
            <a:r>
              <a:rPr lang="it-IT" sz="2400" dirty="0" err="1" smtClean="0"/>
              <a:t>After</a:t>
            </a:r>
            <a:r>
              <a:rPr lang="it-IT" sz="2400" dirty="0" smtClean="0"/>
              <a:t> Elizabeth’s </a:t>
            </a:r>
            <a:r>
              <a:rPr lang="it-IT" sz="2400" dirty="0" err="1" smtClean="0"/>
              <a:t>death</a:t>
            </a:r>
            <a:r>
              <a:rPr lang="it-IT" sz="2400" dirty="0" smtClean="0"/>
              <a:t> </a:t>
            </a:r>
            <a:r>
              <a:rPr lang="it-IT" sz="2400" dirty="0" err="1" smtClean="0"/>
              <a:t>there</a:t>
            </a:r>
            <a:r>
              <a:rPr lang="it-IT" sz="2400" dirty="0" smtClean="0"/>
              <a:t> </a:t>
            </a:r>
            <a:r>
              <a:rPr lang="it-IT" sz="2400" dirty="0" err="1" smtClean="0"/>
              <a:t>was</a:t>
            </a:r>
            <a:r>
              <a:rPr lang="it-IT" sz="2400" dirty="0" smtClean="0"/>
              <a:t> a </a:t>
            </a:r>
            <a:r>
              <a:rPr lang="it-IT" sz="2400" dirty="0" err="1" smtClean="0"/>
              <a:t>sharp</a:t>
            </a:r>
            <a:r>
              <a:rPr lang="it-IT" sz="2400" dirty="0" smtClean="0"/>
              <a:t> </a:t>
            </a:r>
            <a:r>
              <a:rPr lang="it-IT" sz="2400" dirty="0" err="1" smtClean="0"/>
              <a:t>division</a:t>
            </a:r>
            <a:r>
              <a:rPr lang="it-IT" sz="2400" dirty="0" smtClean="0"/>
              <a:t> </a:t>
            </a:r>
            <a:r>
              <a:rPr lang="it-IT" sz="2400" dirty="0" err="1" smtClean="0"/>
              <a:t>between</a:t>
            </a:r>
            <a:r>
              <a:rPr lang="it-IT" sz="2400" dirty="0" smtClean="0"/>
              <a:t> </a:t>
            </a:r>
          </a:p>
          <a:p>
            <a:pPr algn="ctr"/>
            <a:r>
              <a:rPr lang="it-IT" sz="2400" b="1" dirty="0" smtClean="0"/>
              <a:t>public outdoor </a:t>
            </a:r>
            <a:r>
              <a:rPr lang="it-IT" sz="2400" b="1" dirty="0" err="1" smtClean="0"/>
              <a:t>theatres</a:t>
            </a:r>
            <a:r>
              <a:rPr lang="it-IT" sz="2400" b="1" dirty="0" smtClean="0"/>
              <a:t> </a:t>
            </a:r>
            <a:r>
              <a:rPr lang="it-IT" sz="2400" dirty="0" smtClean="0"/>
              <a:t>and  </a:t>
            </a:r>
            <a:r>
              <a:rPr lang="it-IT" sz="2400" b="1" dirty="0" smtClean="0"/>
              <a:t>private indoor </a:t>
            </a:r>
            <a:r>
              <a:rPr lang="it-IT" sz="2400" dirty="0" err="1" smtClean="0"/>
              <a:t>ones</a:t>
            </a:r>
            <a:r>
              <a:rPr lang="it-IT" sz="2400" dirty="0" smtClean="0"/>
              <a:t>. </a:t>
            </a:r>
          </a:p>
          <a:p>
            <a:pPr algn="ctr"/>
            <a:endParaRPr lang="it-IT" sz="2400" dirty="0" smtClean="0"/>
          </a:p>
          <a:p>
            <a:pPr algn="ctr">
              <a:buFont typeface="Wingdings" pitchFamily="2" charset="2"/>
              <a:buChar char="v"/>
            </a:pPr>
            <a:r>
              <a:rPr lang="it-IT" sz="2400" dirty="0" smtClean="0"/>
              <a:t>The </a:t>
            </a:r>
            <a:r>
              <a:rPr lang="it-IT" sz="2400" dirty="0" err="1" smtClean="0"/>
              <a:t>lower</a:t>
            </a:r>
            <a:r>
              <a:rPr lang="it-IT" sz="2400" dirty="0" smtClean="0"/>
              <a:t> and the </a:t>
            </a:r>
            <a:r>
              <a:rPr lang="it-IT" sz="2400" dirty="0" err="1" smtClean="0"/>
              <a:t>higher</a:t>
            </a:r>
            <a:r>
              <a:rPr lang="it-IT" sz="2400" dirty="0" smtClean="0"/>
              <a:t> </a:t>
            </a:r>
            <a:r>
              <a:rPr lang="it-IT" sz="2400" dirty="0" err="1" smtClean="0"/>
              <a:t>classes</a:t>
            </a:r>
            <a:r>
              <a:rPr lang="it-IT" sz="2400" dirty="0" smtClean="0"/>
              <a:t> </a:t>
            </a:r>
          </a:p>
          <a:p>
            <a:pPr algn="ctr"/>
            <a:r>
              <a:rPr lang="it-IT" sz="2400" dirty="0" err="1" smtClean="0"/>
              <a:t>were</a:t>
            </a:r>
            <a:r>
              <a:rPr lang="it-IT" sz="2400" dirty="0" smtClean="0"/>
              <a:t> no </a:t>
            </a:r>
            <a:r>
              <a:rPr lang="it-IT" sz="2400" dirty="0" err="1" smtClean="0"/>
              <a:t>longer</a:t>
            </a:r>
            <a:r>
              <a:rPr lang="it-IT" sz="2400" dirty="0" smtClean="0"/>
              <a:t> part </a:t>
            </a:r>
            <a:r>
              <a:rPr lang="it-IT" sz="2400" dirty="0" err="1" smtClean="0"/>
              <a:t>of</a:t>
            </a:r>
            <a:r>
              <a:rPr lang="it-IT" sz="2400" dirty="0" smtClean="0"/>
              <a:t> the </a:t>
            </a:r>
            <a:r>
              <a:rPr lang="it-IT" sz="2400" dirty="0" err="1" smtClean="0"/>
              <a:t>same</a:t>
            </a:r>
            <a:r>
              <a:rPr lang="it-IT" sz="2400" dirty="0" smtClean="0"/>
              <a:t> audience.</a:t>
            </a:r>
            <a:endParaRPr lang="it-IT" sz="2400" dirty="0"/>
          </a:p>
        </p:txBody>
      </p:sp>
      <p:sp>
        <p:nvSpPr>
          <p:cNvPr id="7" name="Segnaposto numero diapositiva 6"/>
          <p:cNvSpPr>
            <a:spLocks noGrp="1"/>
          </p:cNvSpPr>
          <p:nvPr>
            <p:ph type="sldNum" sz="quarter" idx="12"/>
          </p:nvPr>
        </p:nvSpPr>
        <p:spPr/>
        <p:txBody>
          <a:bodyPr/>
          <a:lstStyle/>
          <a:p>
            <a:fld id="{C4769E42-B4C6-48E8-A472-C1204A931789}" type="slidenum">
              <a:rPr lang="it-IT" smtClean="0"/>
              <a:pPr/>
              <a:t>23</a:t>
            </a:fld>
            <a:endParaRPr lang="it-IT"/>
          </a:p>
        </p:txBody>
      </p:sp>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uk/onlinegallery/onlineex/landprint/shakespeare/shakespearelge.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310176" y="1376468"/>
            <a:ext cx="3327297" cy="49328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olo 1"/>
          <p:cNvSpPr>
            <a:spLocks noGrp="1"/>
          </p:cNvSpPr>
          <p:nvPr>
            <p:ph type="ctrTitle"/>
          </p:nvPr>
        </p:nvSpPr>
        <p:spPr>
          <a:xfrm>
            <a:off x="395537" y="260649"/>
            <a:ext cx="8060433" cy="1152128"/>
          </a:xfrm>
        </p:spPr>
        <p:txBody>
          <a:bodyPr>
            <a:noAutofit/>
          </a:bodyPr>
          <a:lstStyle/>
          <a:p>
            <a:r>
              <a:rPr lang="it-IT" dirty="0" smtClean="0">
                <a:solidFill>
                  <a:srgbClr val="C00000"/>
                </a:solidFill>
                <a:latin typeface="+mn-lt"/>
              </a:rPr>
              <a:t/>
            </a:r>
            <a:br>
              <a:rPr lang="it-IT" dirty="0" smtClean="0">
                <a:solidFill>
                  <a:srgbClr val="C00000"/>
                </a:solidFill>
                <a:latin typeface="+mn-lt"/>
              </a:rPr>
            </a:br>
            <a:r>
              <a:rPr lang="it-IT" dirty="0" smtClean="0">
                <a:solidFill>
                  <a:srgbClr val="C00000"/>
                </a:solidFill>
                <a:latin typeface="+mn-lt"/>
              </a:rPr>
              <a:t/>
            </a:r>
            <a:br>
              <a:rPr lang="it-IT" dirty="0" smtClean="0">
                <a:solidFill>
                  <a:srgbClr val="C00000"/>
                </a:solidFill>
                <a:latin typeface="+mn-lt"/>
              </a:rPr>
            </a:br>
            <a:r>
              <a:rPr lang="it-IT" dirty="0" smtClean="0">
                <a:solidFill>
                  <a:srgbClr val="C00000"/>
                </a:solidFill>
                <a:latin typeface="+mn-lt"/>
              </a:rPr>
              <a:t>Shakespeare’s </a:t>
            </a:r>
            <a:r>
              <a:rPr lang="it-IT" dirty="0" err="1" smtClean="0">
                <a:solidFill>
                  <a:srgbClr val="C00000"/>
                </a:solidFill>
                <a:latin typeface="+mn-lt"/>
              </a:rPr>
              <a:t>plays</a:t>
            </a:r>
            <a:r>
              <a:rPr lang="it-IT" dirty="0" smtClean="0">
                <a:solidFill>
                  <a:srgbClr val="C00000"/>
                </a:solidFill>
                <a:latin typeface="+mn-lt"/>
              </a:rPr>
              <a:t>: First Folio</a:t>
            </a:r>
            <a:br>
              <a:rPr lang="it-IT" dirty="0" smtClean="0">
                <a:solidFill>
                  <a:srgbClr val="C00000"/>
                </a:solidFill>
                <a:latin typeface="+mn-lt"/>
              </a:rPr>
            </a:br>
            <a:r>
              <a:rPr lang="it-IT" sz="6000" b="1" dirty="0" smtClean="0"/>
              <a:t/>
            </a:r>
            <a:br>
              <a:rPr lang="it-IT" sz="6000" b="1" dirty="0" smtClean="0"/>
            </a:br>
            <a:endParaRPr lang="it-IT" sz="6000" b="1" i="1" dirty="0">
              <a:latin typeface="Adobe Caslon Pro" pitchFamily="18" charset="0"/>
            </a:endParaRPr>
          </a:p>
        </p:txBody>
      </p:sp>
      <p:pic>
        <p:nvPicPr>
          <p:cNvPr id="1028" name="Picture 4" descr="http://www.newyorksocialdiary.com/i/partypictures/09_25_08/carol/DSC05175.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saturation sat="51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3923929" y="2132856"/>
            <a:ext cx="4615908" cy="312271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7134420"/>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2" y="194929"/>
            <a:ext cx="8568951" cy="1145840"/>
          </a:xfrm>
        </p:spPr>
        <p:txBody>
          <a:bodyPr>
            <a:noAutofit/>
          </a:bodyPr>
          <a:lstStyle/>
          <a:p>
            <a:r>
              <a:rPr lang="it-IT" dirty="0" smtClean="0">
                <a:solidFill>
                  <a:srgbClr val="C00000"/>
                </a:solidFill>
                <a:latin typeface="+mn-lt"/>
              </a:rPr>
              <a:t>First Folio</a:t>
            </a:r>
            <a:endParaRPr lang="it-IT" dirty="0">
              <a:solidFill>
                <a:srgbClr val="C00000"/>
              </a:solidFill>
              <a:latin typeface="+mn-lt"/>
            </a:endParaRPr>
          </a:p>
        </p:txBody>
      </p:sp>
      <p:sp>
        <p:nvSpPr>
          <p:cNvPr id="4" name="CasellaDiTesto 3"/>
          <p:cNvSpPr txBox="1"/>
          <p:nvPr/>
        </p:nvSpPr>
        <p:spPr>
          <a:xfrm>
            <a:off x="4551554" y="1340768"/>
            <a:ext cx="2937022" cy="523220"/>
          </a:xfrm>
          <a:prstGeom prst="rect">
            <a:avLst/>
          </a:prstGeom>
          <a:noFill/>
        </p:spPr>
        <p:txBody>
          <a:bodyPr wrap="none" rtlCol="0">
            <a:spAutoFit/>
          </a:bodyPr>
          <a:lstStyle/>
          <a:p>
            <a:r>
              <a:rPr lang="it-IT" sz="2800" dirty="0" err="1" smtClean="0"/>
              <a:t>Came</a:t>
            </a:r>
            <a:r>
              <a:rPr lang="it-IT" sz="2800" dirty="0" smtClean="0"/>
              <a:t> out in </a:t>
            </a:r>
            <a:r>
              <a:rPr lang="it-IT" sz="2800" b="1" dirty="0" smtClean="0"/>
              <a:t>1623</a:t>
            </a:r>
            <a:endParaRPr lang="it-IT" sz="2800" b="1" dirty="0"/>
          </a:p>
        </p:txBody>
      </p:sp>
      <p:sp>
        <p:nvSpPr>
          <p:cNvPr id="7" name="CasellaDiTesto 6"/>
          <p:cNvSpPr txBox="1"/>
          <p:nvPr/>
        </p:nvSpPr>
        <p:spPr>
          <a:xfrm>
            <a:off x="1115616" y="2132857"/>
            <a:ext cx="2376264" cy="1384995"/>
          </a:xfrm>
          <a:prstGeom prst="rect">
            <a:avLst/>
          </a:prstGeom>
          <a:noFill/>
        </p:spPr>
        <p:txBody>
          <a:bodyPr wrap="square" rtlCol="0">
            <a:spAutoFit/>
          </a:bodyPr>
          <a:lstStyle/>
          <a:p>
            <a:pPr algn="ctr"/>
            <a:r>
              <a:rPr lang="it-IT" sz="2800" b="1" i="1" dirty="0" smtClean="0"/>
              <a:t>Folio</a:t>
            </a:r>
            <a:r>
              <a:rPr lang="it-IT" sz="2800" dirty="0" smtClean="0"/>
              <a:t> </a:t>
            </a:r>
            <a:r>
              <a:rPr lang="it-IT" sz="2800" dirty="0" err="1" smtClean="0"/>
              <a:t>means</a:t>
            </a:r>
            <a:r>
              <a:rPr lang="it-IT" sz="2800" dirty="0" smtClean="0"/>
              <a:t> a large </a:t>
            </a:r>
            <a:r>
              <a:rPr lang="it-IT" sz="2800" dirty="0" err="1" smtClean="0"/>
              <a:t>sized</a:t>
            </a:r>
            <a:r>
              <a:rPr lang="it-IT" sz="2800" dirty="0" smtClean="0"/>
              <a:t> volume</a:t>
            </a:r>
            <a:endParaRPr lang="it-IT" sz="2800" dirty="0"/>
          </a:p>
        </p:txBody>
      </p:sp>
      <p:sp>
        <p:nvSpPr>
          <p:cNvPr id="8" name="CasellaDiTesto 7"/>
          <p:cNvSpPr txBox="1"/>
          <p:nvPr/>
        </p:nvSpPr>
        <p:spPr>
          <a:xfrm>
            <a:off x="4572000" y="2564905"/>
            <a:ext cx="4320480" cy="1384995"/>
          </a:xfrm>
          <a:prstGeom prst="rect">
            <a:avLst/>
          </a:prstGeom>
          <a:noFill/>
        </p:spPr>
        <p:txBody>
          <a:bodyPr wrap="square" rtlCol="0">
            <a:spAutoFit/>
          </a:bodyPr>
          <a:lstStyle/>
          <a:p>
            <a:r>
              <a:rPr lang="it-IT" sz="2800" dirty="0" err="1" smtClean="0"/>
              <a:t>It</a:t>
            </a:r>
            <a:r>
              <a:rPr lang="it-IT" sz="2800" dirty="0" smtClean="0"/>
              <a:t> </a:t>
            </a:r>
            <a:r>
              <a:rPr lang="it-IT" sz="2800" dirty="0" err="1" smtClean="0"/>
              <a:t>contains</a:t>
            </a:r>
            <a:r>
              <a:rPr lang="it-IT" sz="2800" dirty="0" smtClean="0"/>
              <a:t> </a:t>
            </a:r>
            <a:r>
              <a:rPr lang="it-IT" sz="2800" dirty="0" err="1" smtClean="0"/>
              <a:t>all</a:t>
            </a:r>
            <a:r>
              <a:rPr lang="it-IT" sz="2800" dirty="0" smtClean="0"/>
              <a:t> the </a:t>
            </a:r>
            <a:r>
              <a:rPr lang="it-IT" sz="2800" b="1" dirty="0" smtClean="0"/>
              <a:t>38 </a:t>
            </a:r>
            <a:r>
              <a:rPr lang="it-IT" sz="2800" b="1" dirty="0" err="1" smtClean="0"/>
              <a:t>plays</a:t>
            </a:r>
            <a:r>
              <a:rPr lang="it-IT" sz="2800" b="1" dirty="0" smtClean="0"/>
              <a:t> </a:t>
            </a:r>
            <a:r>
              <a:rPr lang="it-IT" sz="2800" b="1" dirty="0" err="1" smtClean="0"/>
              <a:t>which</a:t>
            </a:r>
            <a:r>
              <a:rPr lang="it-IT" sz="2800" b="1" dirty="0" smtClean="0"/>
              <a:t> are </a:t>
            </a:r>
            <a:r>
              <a:rPr lang="it-IT" sz="2800" b="1" dirty="0" err="1" smtClean="0"/>
              <a:t>attributed</a:t>
            </a:r>
            <a:r>
              <a:rPr lang="it-IT" sz="2800" b="1" dirty="0" smtClean="0"/>
              <a:t> </a:t>
            </a:r>
            <a:r>
              <a:rPr lang="it-IT" sz="2800" b="1" dirty="0" err="1" smtClean="0"/>
              <a:t>to</a:t>
            </a:r>
            <a:r>
              <a:rPr lang="it-IT" sz="2800" b="1" dirty="0" smtClean="0"/>
              <a:t> Shakespeare</a:t>
            </a:r>
            <a:endParaRPr lang="it-IT" sz="2800" b="1" dirty="0"/>
          </a:p>
        </p:txBody>
      </p:sp>
      <p:sp>
        <p:nvSpPr>
          <p:cNvPr id="9" name="CasellaDiTesto 8"/>
          <p:cNvSpPr txBox="1"/>
          <p:nvPr/>
        </p:nvSpPr>
        <p:spPr>
          <a:xfrm>
            <a:off x="443060" y="3879097"/>
            <a:ext cx="8161389" cy="3108543"/>
          </a:xfrm>
          <a:prstGeom prst="rect">
            <a:avLst/>
          </a:prstGeom>
          <a:noFill/>
        </p:spPr>
        <p:txBody>
          <a:bodyPr wrap="square" rtlCol="0">
            <a:spAutoFit/>
          </a:bodyPr>
          <a:lstStyle/>
          <a:p>
            <a:pPr>
              <a:buFont typeface="Wingdings" pitchFamily="2" charset="2"/>
              <a:buChar char="v"/>
            </a:pPr>
            <a:r>
              <a:rPr lang="it-IT" sz="2800" dirty="0" smtClean="0">
                <a:solidFill>
                  <a:srgbClr val="C00000"/>
                </a:solidFill>
              </a:rPr>
              <a:t>Shakespeare’s </a:t>
            </a:r>
            <a:r>
              <a:rPr lang="it-IT" sz="2800" dirty="0" err="1" smtClean="0">
                <a:solidFill>
                  <a:srgbClr val="C00000"/>
                </a:solidFill>
              </a:rPr>
              <a:t>plays</a:t>
            </a:r>
            <a:r>
              <a:rPr lang="it-IT" sz="2800" dirty="0" smtClean="0">
                <a:solidFill>
                  <a:srgbClr val="C00000"/>
                </a:solidFill>
              </a:rPr>
              <a:t> are </a:t>
            </a:r>
            <a:r>
              <a:rPr lang="it-IT" sz="2800" b="1" dirty="0" err="1" smtClean="0">
                <a:solidFill>
                  <a:srgbClr val="C00000"/>
                </a:solidFill>
              </a:rPr>
              <a:t>not</a:t>
            </a:r>
            <a:r>
              <a:rPr lang="it-IT" sz="2800" b="1" dirty="0" smtClean="0">
                <a:solidFill>
                  <a:srgbClr val="C00000"/>
                </a:solidFill>
              </a:rPr>
              <a:t> </a:t>
            </a:r>
            <a:r>
              <a:rPr lang="it-IT" sz="2800" dirty="0" err="1" smtClean="0">
                <a:solidFill>
                  <a:srgbClr val="C00000"/>
                </a:solidFill>
              </a:rPr>
              <a:t>given</a:t>
            </a:r>
            <a:r>
              <a:rPr lang="it-IT" sz="2800" dirty="0" smtClean="0">
                <a:solidFill>
                  <a:srgbClr val="C00000"/>
                </a:solidFill>
              </a:rPr>
              <a:t> </a:t>
            </a:r>
            <a:r>
              <a:rPr lang="it-IT" sz="2800" b="1" dirty="0" smtClean="0">
                <a:solidFill>
                  <a:srgbClr val="C00000"/>
                </a:solidFill>
              </a:rPr>
              <a:t>in </a:t>
            </a:r>
            <a:r>
              <a:rPr lang="it-IT" sz="2800" b="1" dirty="0" err="1" smtClean="0">
                <a:solidFill>
                  <a:srgbClr val="C00000"/>
                </a:solidFill>
              </a:rPr>
              <a:t>chronological</a:t>
            </a:r>
            <a:r>
              <a:rPr lang="it-IT" sz="2800" b="1" dirty="0" smtClean="0">
                <a:solidFill>
                  <a:srgbClr val="C00000"/>
                </a:solidFill>
              </a:rPr>
              <a:t> </a:t>
            </a:r>
            <a:r>
              <a:rPr lang="it-IT" sz="2800" b="1" dirty="0" err="1" smtClean="0">
                <a:solidFill>
                  <a:srgbClr val="C00000"/>
                </a:solidFill>
              </a:rPr>
              <a:t>order</a:t>
            </a:r>
            <a:r>
              <a:rPr lang="it-IT" sz="2800" dirty="0" smtClean="0">
                <a:solidFill>
                  <a:srgbClr val="C00000"/>
                </a:solidFill>
              </a:rPr>
              <a:t>, </a:t>
            </a:r>
            <a:r>
              <a:rPr lang="it-IT" sz="2800" dirty="0" err="1" smtClean="0">
                <a:solidFill>
                  <a:srgbClr val="C00000"/>
                </a:solidFill>
              </a:rPr>
              <a:t>but</a:t>
            </a:r>
            <a:r>
              <a:rPr lang="it-IT" sz="2800" dirty="0" smtClean="0">
                <a:solidFill>
                  <a:srgbClr val="C00000"/>
                </a:solidFill>
              </a:rPr>
              <a:t> </a:t>
            </a:r>
            <a:r>
              <a:rPr lang="it-IT" sz="2800" b="1" dirty="0" err="1" smtClean="0">
                <a:solidFill>
                  <a:srgbClr val="C00000"/>
                </a:solidFill>
              </a:rPr>
              <a:t>according</a:t>
            </a:r>
            <a:r>
              <a:rPr lang="it-IT" sz="2800" b="1" dirty="0" smtClean="0">
                <a:solidFill>
                  <a:srgbClr val="C00000"/>
                </a:solidFill>
              </a:rPr>
              <a:t> to </a:t>
            </a:r>
            <a:r>
              <a:rPr lang="it-IT" sz="2800" b="1" i="1" dirty="0" err="1" smtClean="0">
                <a:solidFill>
                  <a:srgbClr val="C00000"/>
                </a:solidFill>
              </a:rPr>
              <a:t>genre</a:t>
            </a:r>
            <a:r>
              <a:rPr lang="it-IT" sz="2800" i="1" dirty="0" smtClean="0">
                <a:solidFill>
                  <a:srgbClr val="C00000"/>
                </a:solidFill>
              </a:rPr>
              <a:t>: </a:t>
            </a:r>
            <a:r>
              <a:rPr lang="it-IT" sz="2800" i="1" dirty="0" err="1" smtClean="0">
                <a:solidFill>
                  <a:srgbClr val="C00000"/>
                </a:solidFill>
              </a:rPr>
              <a:t>comedies</a:t>
            </a:r>
            <a:r>
              <a:rPr lang="it-IT" sz="2800" i="1" dirty="0" smtClean="0">
                <a:solidFill>
                  <a:srgbClr val="C00000"/>
                </a:solidFill>
              </a:rPr>
              <a:t>, </a:t>
            </a:r>
            <a:r>
              <a:rPr lang="it-IT" sz="2800" i="1" dirty="0" err="1" smtClean="0">
                <a:solidFill>
                  <a:srgbClr val="C00000"/>
                </a:solidFill>
              </a:rPr>
              <a:t>historical</a:t>
            </a:r>
            <a:r>
              <a:rPr lang="it-IT" sz="2800" i="1" dirty="0" smtClean="0">
                <a:solidFill>
                  <a:srgbClr val="C00000"/>
                </a:solidFill>
              </a:rPr>
              <a:t> </a:t>
            </a:r>
            <a:r>
              <a:rPr lang="it-IT" sz="2800" i="1" dirty="0" err="1" smtClean="0">
                <a:solidFill>
                  <a:srgbClr val="C00000"/>
                </a:solidFill>
              </a:rPr>
              <a:t>plays</a:t>
            </a:r>
            <a:r>
              <a:rPr lang="it-IT" sz="2800" i="1" dirty="0" smtClean="0">
                <a:solidFill>
                  <a:srgbClr val="C00000"/>
                </a:solidFill>
              </a:rPr>
              <a:t> and </a:t>
            </a:r>
            <a:r>
              <a:rPr lang="it-IT" sz="2800" i="1" dirty="0" err="1" smtClean="0">
                <a:solidFill>
                  <a:srgbClr val="C00000"/>
                </a:solidFill>
              </a:rPr>
              <a:t>tragedies</a:t>
            </a:r>
            <a:r>
              <a:rPr lang="it-IT" sz="2800" dirty="0" smtClean="0">
                <a:solidFill>
                  <a:srgbClr val="C00000"/>
                </a:solidFill>
              </a:rPr>
              <a:t>.</a:t>
            </a:r>
          </a:p>
          <a:p>
            <a:pPr>
              <a:buFont typeface="Wingdings" pitchFamily="2" charset="2"/>
              <a:buChar char="v"/>
            </a:pPr>
            <a:r>
              <a:rPr lang="it-IT" sz="2800" dirty="0" err="1" smtClean="0">
                <a:solidFill>
                  <a:srgbClr val="C00000"/>
                </a:solidFill>
              </a:rPr>
              <a:t>Since</a:t>
            </a:r>
            <a:r>
              <a:rPr lang="it-IT" sz="2800" dirty="0" smtClean="0">
                <a:solidFill>
                  <a:srgbClr val="C00000"/>
                </a:solidFill>
              </a:rPr>
              <a:t> </a:t>
            </a:r>
            <a:r>
              <a:rPr lang="it-IT" sz="2800" dirty="0" err="1" smtClean="0">
                <a:solidFill>
                  <a:srgbClr val="C00000"/>
                </a:solidFill>
              </a:rPr>
              <a:t>we</a:t>
            </a:r>
            <a:r>
              <a:rPr lang="it-IT" sz="2800" dirty="0" smtClean="0">
                <a:solidFill>
                  <a:srgbClr val="C00000"/>
                </a:solidFill>
              </a:rPr>
              <a:t> do </a:t>
            </a:r>
            <a:r>
              <a:rPr lang="it-IT" sz="2800" dirty="0" err="1" smtClean="0">
                <a:solidFill>
                  <a:srgbClr val="C00000"/>
                </a:solidFill>
              </a:rPr>
              <a:t>not</a:t>
            </a:r>
            <a:r>
              <a:rPr lang="it-IT" sz="2800" dirty="0" smtClean="0">
                <a:solidFill>
                  <a:srgbClr val="C00000"/>
                </a:solidFill>
              </a:rPr>
              <a:t> </a:t>
            </a:r>
            <a:r>
              <a:rPr lang="it-IT" sz="2800" dirty="0" err="1" smtClean="0">
                <a:solidFill>
                  <a:srgbClr val="C00000"/>
                </a:solidFill>
              </a:rPr>
              <a:t>know</a:t>
            </a:r>
            <a:r>
              <a:rPr lang="it-IT" sz="2800" dirty="0" smtClean="0">
                <a:solidFill>
                  <a:srgbClr val="C00000"/>
                </a:solidFill>
              </a:rPr>
              <a:t> </a:t>
            </a:r>
            <a:r>
              <a:rPr lang="it-IT" sz="2800" dirty="0" err="1" smtClean="0">
                <a:solidFill>
                  <a:srgbClr val="C00000"/>
                </a:solidFill>
              </a:rPr>
              <a:t>when</a:t>
            </a:r>
            <a:r>
              <a:rPr lang="it-IT" sz="2800" dirty="0" smtClean="0">
                <a:solidFill>
                  <a:srgbClr val="C00000"/>
                </a:solidFill>
              </a:rPr>
              <a:t> </a:t>
            </a:r>
            <a:r>
              <a:rPr lang="it-IT" sz="2800" dirty="0" err="1" smtClean="0">
                <a:solidFill>
                  <a:srgbClr val="C00000"/>
                </a:solidFill>
              </a:rPr>
              <a:t>every</a:t>
            </a:r>
            <a:r>
              <a:rPr lang="it-IT" sz="2800" dirty="0" smtClean="0">
                <a:solidFill>
                  <a:srgbClr val="C00000"/>
                </a:solidFill>
              </a:rPr>
              <a:t> play </a:t>
            </a:r>
            <a:r>
              <a:rPr lang="it-IT" sz="2800" dirty="0" err="1" smtClean="0">
                <a:solidFill>
                  <a:srgbClr val="C00000"/>
                </a:solidFill>
              </a:rPr>
              <a:t>was</a:t>
            </a:r>
            <a:r>
              <a:rPr lang="it-IT" sz="2800" dirty="0" smtClean="0">
                <a:solidFill>
                  <a:srgbClr val="C00000"/>
                </a:solidFill>
              </a:rPr>
              <a:t> </a:t>
            </a:r>
            <a:r>
              <a:rPr lang="it-IT" sz="2800" dirty="0" err="1" smtClean="0">
                <a:solidFill>
                  <a:srgbClr val="C00000"/>
                </a:solidFill>
              </a:rPr>
              <a:t>written</a:t>
            </a:r>
            <a:r>
              <a:rPr lang="it-IT" sz="2800" dirty="0" smtClean="0">
                <a:solidFill>
                  <a:srgbClr val="C00000"/>
                </a:solidFill>
              </a:rPr>
              <a:t>, </a:t>
            </a:r>
            <a:r>
              <a:rPr lang="it-IT" sz="2800" dirty="0" err="1" smtClean="0">
                <a:solidFill>
                  <a:srgbClr val="C00000"/>
                </a:solidFill>
              </a:rPr>
              <a:t>we</a:t>
            </a:r>
            <a:r>
              <a:rPr lang="it-IT" sz="2800" dirty="0" smtClean="0">
                <a:solidFill>
                  <a:srgbClr val="C00000"/>
                </a:solidFill>
              </a:rPr>
              <a:t> </a:t>
            </a:r>
            <a:r>
              <a:rPr lang="it-IT" sz="2800" dirty="0" err="1" smtClean="0">
                <a:solidFill>
                  <a:srgbClr val="C00000"/>
                </a:solidFill>
              </a:rPr>
              <a:t>have</a:t>
            </a:r>
            <a:r>
              <a:rPr lang="it-IT" sz="2800" dirty="0" smtClean="0">
                <a:solidFill>
                  <a:srgbClr val="C00000"/>
                </a:solidFill>
              </a:rPr>
              <a:t> </a:t>
            </a:r>
            <a:r>
              <a:rPr lang="it-IT" sz="2800" dirty="0" err="1" smtClean="0">
                <a:solidFill>
                  <a:srgbClr val="C00000"/>
                </a:solidFill>
              </a:rPr>
              <a:t>to</a:t>
            </a:r>
            <a:r>
              <a:rPr lang="it-IT" sz="2800" dirty="0" smtClean="0">
                <a:solidFill>
                  <a:srgbClr val="C00000"/>
                </a:solidFill>
              </a:rPr>
              <a:t> </a:t>
            </a:r>
            <a:r>
              <a:rPr lang="it-IT" sz="2800" dirty="0" err="1" smtClean="0">
                <a:solidFill>
                  <a:srgbClr val="C00000"/>
                </a:solidFill>
              </a:rPr>
              <a:t>guess</a:t>
            </a:r>
            <a:r>
              <a:rPr lang="it-IT" sz="2800" dirty="0" smtClean="0">
                <a:solidFill>
                  <a:srgbClr val="C00000"/>
                </a:solidFill>
              </a:rPr>
              <a:t> the date </a:t>
            </a:r>
            <a:r>
              <a:rPr lang="it-IT" sz="2800" dirty="0" err="1" smtClean="0">
                <a:solidFill>
                  <a:srgbClr val="C00000"/>
                </a:solidFill>
              </a:rPr>
              <a:t>of</a:t>
            </a:r>
            <a:r>
              <a:rPr lang="it-IT" sz="2800" dirty="0" smtClean="0">
                <a:solidFill>
                  <a:srgbClr val="C00000"/>
                </a:solidFill>
              </a:rPr>
              <a:t> a play </a:t>
            </a:r>
            <a:r>
              <a:rPr lang="it-IT" sz="2800" dirty="0" err="1" smtClean="0">
                <a:solidFill>
                  <a:srgbClr val="C00000"/>
                </a:solidFill>
              </a:rPr>
              <a:t>taking</a:t>
            </a:r>
            <a:r>
              <a:rPr lang="it-IT" sz="2800" dirty="0" smtClean="0">
                <a:solidFill>
                  <a:srgbClr val="C00000"/>
                </a:solidFill>
              </a:rPr>
              <a:t> </a:t>
            </a:r>
            <a:r>
              <a:rPr lang="it-IT" sz="2800" dirty="0" err="1" smtClean="0">
                <a:solidFill>
                  <a:srgbClr val="C00000"/>
                </a:solidFill>
              </a:rPr>
              <a:t>into</a:t>
            </a:r>
            <a:r>
              <a:rPr lang="it-IT" sz="2800" dirty="0" smtClean="0">
                <a:solidFill>
                  <a:srgbClr val="C00000"/>
                </a:solidFill>
              </a:rPr>
              <a:t> account </a:t>
            </a:r>
            <a:r>
              <a:rPr lang="it-IT" sz="2800" b="1" dirty="0" err="1" smtClean="0">
                <a:solidFill>
                  <a:srgbClr val="C00000"/>
                </a:solidFill>
              </a:rPr>
              <a:t>external</a:t>
            </a:r>
            <a:r>
              <a:rPr lang="it-IT" sz="2800" b="1" dirty="0" smtClean="0">
                <a:solidFill>
                  <a:srgbClr val="C00000"/>
                </a:solidFill>
              </a:rPr>
              <a:t> </a:t>
            </a:r>
            <a:r>
              <a:rPr lang="it-IT" sz="2800" dirty="0" smtClean="0">
                <a:solidFill>
                  <a:srgbClr val="C00000"/>
                </a:solidFill>
              </a:rPr>
              <a:t>and</a:t>
            </a:r>
            <a:r>
              <a:rPr lang="it-IT" sz="2800" b="1" dirty="0" smtClean="0">
                <a:solidFill>
                  <a:srgbClr val="C00000"/>
                </a:solidFill>
              </a:rPr>
              <a:t> </a:t>
            </a:r>
            <a:r>
              <a:rPr lang="it-IT" sz="2800" b="1" dirty="0" err="1" smtClean="0">
                <a:solidFill>
                  <a:srgbClr val="C00000"/>
                </a:solidFill>
              </a:rPr>
              <a:t>internal</a:t>
            </a:r>
            <a:r>
              <a:rPr lang="it-IT" sz="2800" b="1" dirty="0" smtClean="0">
                <a:solidFill>
                  <a:srgbClr val="C00000"/>
                </a:solidFill>
              </a:rPr>
              <a:t> </a:t>
            </a:r>
            <a:r>
              <a:rPr lang="it-IT" sz="2800" b="1" dirty="0" err="1" smtClean="0">
                <a:solidFill>
                  <a:srgbClr val="C00000"/>
                </a:solidFill>
              </a:rPr>
              <a:t>evidence</a:t>
            </a:r>
            <a:r>
              <a:rPr lang="it-IT" sz="2800" dirty="0" smtClean="0">
                <a:solidFill>
                  <a:srgbClr val="C00000"/>
                </a:solidFill>
              </a:rPr>
              <a:t>.</a:t>
            </a:r>
          </a:p>
          <a:p>
            <a:endParaRPr lang="it-IT" sz="2800" i="1" dirty="0">
              <a:solidFill>
                <a:srgbClr val="C00000"/>
              </a:solidFill>
            </a:endParaRPr>
          </a:p>
        </p:txBody>
      </p:sp>
      <p:cxnSp>
        <p:nvCxnSpPr>
          <p:cNvPr id="12" name="Connettore 4 11"/>
          <p:cNvCxnSpPr>
            <a:stCxn id="4" idx="1"/>
          </p:cNvCxnSpPr>
          <p:nvPr/>
        </p:nvCxnSpPr>
        <p:spPr>
          <a:xfrm rot="10800000" flipV="1">
            <a:off x="2463326" y="1602377"/>
            <a:ext cx="2088228" cy="67733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5" name="Connettore 2 14"/>
          <p:cNvCxnSpPr/>
          <p:nvPr/>
        </p:nvCxnSpPr>
        <p:spPr>
          <a:xfrm>
            <a:off x="2987824" y="3284984"/>
            <a:ext cx="15121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2" name="Picture 4" descr="http://shakes.meisei-u.ac.jp/Shakespeare/Image/0013/4x00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262397">
            <a:off x="323528" y="260649"/>
            <a:ext cx="2160240" cy="1908556"/>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
        <p:nvSpPr>
          <p:cNvPr id="18" name="Segnaposto numero diapositiva 17"/>
          <p:cNvSpPr>
            <a:spLocks noGrp="1"/>
          </p:cNvSpPr>
          <p:nvPr>
            <p:ph type="sldNum" sz="quarter" idx="12"/>
          </p:nvPr>
        </p:nvSpPr>
        <p:spPr/>
        <p:txBody>
          <a:bodyPr/>
          <a:lstStyle/>
          <a:p>
            <a:fld id="{C4769E42-B4C6-48E8-A472-C1204A931789}" type="slidenum">
              <a:rPr lang="it-IT" smtClean="0"/>
              <a:pPr/>
              <a:t>25</a:t>
            </a:fld>
            <a:endParaRPr lang="it-IT"/>
          </a:p>
        </p:txBody>
      </p:sp>
    </p:spTree>
    <p:extLst>
      <p:ext uri="{BB962C8B-B14F-4D97-AF65-F5344CB8AC3E}">
        <p14:creationId xmlns="" xmlns:p14="http://schemas.microsoft.com/office/powerpoint/2010/main" val="1030836904"/>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txBox="1">
            <a:spLocks noGrp="1"/>
          </p:cNvSpPr>
          <p:nvPr>
            <p:ph type="title"/>
          </p:nvPr>
        </p:nvSpPr>
        <p:spPr>
          <a:xfrm>
            <a:off x="628651" y="365126"/>
            <a:ext cx="7886700" cy="1222375"/>
          </a:xfrm>
        </p:spPr>
        <p:txBody>
          <a:bodyPr>
            <a:normAutofit/>
          </a:bodyPr>
          <a:lstStyle/>
          <a:p>
            <a:pPr algn="l" eaLnBrk="1" hangingPunct="1"/>
            <a:r>
              <a:rPr sz="4000" dirty="0" smtClean="0">
                <a:solidFill>
                  <a:srgbClr val="C00000"/>
                </a:solidFill>
                <a:latin typeface="+mn-lt"/>
              </a:rPr>
              <a:t>Shakespeare’s plays:</a:t>
            </a:r>
            <a:r>
              <a:rPr lang="it-IT" sz="4000" dirty="0" smtClean="0">
                <a:solidFill>
                  <a:srgbClr val="C00000"/>
                </a:solidFill>
                <a:latin typeface="+mn-lt"/>
              </a:rPr>
              <a:t> </a:t>
            </a:r>
            <a:r>
              <a:rPr sz="4000" dirty="0" smtClean="0">
                <a:solidFill>
                  <a:srgbClr val="C00000"/>
                </a:solidFill>
                <a:latin typeface="+mn-lt"/>
              </a:rPr>
              <a:t>themes               </a:t>
            </a:r>
          </a:p>
        </p:txBody>
      </p:sp>
      <p:sp>
        <p:nvSpPr>
          <p:cNvPr id="3" name="Segnaposto contenuto 2"/>
          <p:cNvSpPr txBox="1">
            <a:spLocks noGrp="1"/>
          </p:cNvSpPr>
          <p:nvPr>
            <p:ph idx="1"/>
          </p:nvPr>
        </p:nvSpPr>
        <p:spPr>
          <a:xfrm>
            <a:off x="628654" y="1825627"/>
            <a:ext cx="7658103" cy="4351336"/>
          </a:xfrm>
        </p:spPr>
        <p:txBody>
          <a:bodyPr>
            <a:normAutofit fontScale="92500" lnSpcReduction="20000"/>
          </a:bodyPr>
          <a:lstStyle/>
          <a:p>
            <a:pPr eaLnBrk="1" fontAlgn="auto" hangingPunct="1">
              <a:spcAft>
                <a:spcPts val="0"/>
              </a:spcAft>
              <a:buFont typeface="Wingdings" pitchFamily="2" charset="2"/>
              <a:buChar char="v"/>
              <a:defRPr/>
            </a:pPr>
            <a:r>
              <a:rPr sz="2100" dirty="0" smtClean="0">
                <a:solidFill>
                  <a:srgbClr val="C00000"/>
                </a:solidFill>
              </a:rPr>
              <a:t>WOMEN AND LOVE</a:t>
            </a:r>
            <a:r>
              <a:rPr sz="2100" dirty="0" smtClean="0"/>
              <a:t>: obsessive desire for </a:t>
            </a:r>
            <a:r>
              <a:rPr sz="2100" i="1" dirty="0" smtClean="0"/>
              <a:t>love</a:t>
            </a:r>
            <a:endParaRPr lang="it-IT" sz="2100" i="1" dirty="0" smtClean="0"/>
          </a:p>
          <a:p>
            <a:pPr lvl="1">
              <a:buFont typeface="Wingdings" pitchFamily="2" charset="2"/>
              <a:buChar char="v"/>
              <a:defRPr/>
            </a:pPr>
            <a:r>
              <a:rPr lang="it-IT" sz="1900" i="1" dirty="0" smtClean="0">
                <a:solidFill>
                  <a:srgbClr val="000000"/>
                </a:solidFill>
              </a:rPr>
              <a:t>Romeo and </a:t>
            </a:r>
            <a:r>
              <a:rPr lang="it-IT" sz="1900" i="1" dirty="0" err="1" smtClean="0">
                <a:solidFill>
                  <a:srgbClr val="000000"/>
                </a:solidFill>
              </a:rPr>
              <a:t>Juliet</a:t>
            </a:r>
            <a:endParaRPr lang="it-IT" sz="1900" i="1" dirty="0" smtClean="0">
              <a:solidFill>
                <a:srgbClr val="000000"/>
              </a:solidFill>
            </a:endParaRPr>
          </a:p>
          <a:p>
            <a:pPr eaLnBrk="1" fontAlgn="auto" hangingPunct="1">
              <a:spcAft>
                <a:spcPts val="0"/>
              </a:spcAft>
              <a:buFont typeface="Wingdings" pitchFamily="2" charset="2"/>
              <a:buChar char="v"/>
              <a:defRPr/>
            </a:pPr>
            <a:r>
              <a:rPr sz="2100" dirty="0" smtClean="0">
                <a:solidFill>
                  <a:srgbClr val="C00000"/>
                </a:solidFill>
              </a:rPr>
              <a:t>WOMEN AND POWER</a:t>
            </a:r>
            <a:r>
              <a:rPr lang="it-IT" sz="2100" dirty="0" smtClean="0"/>
              <a:t>: </a:t>
            </a:r>
            <a:r>
              <a:rPr sz="2100" dirty="0" smtClean="0"/>
              <a:t>heroines do not display stereotyped female </a:t>
            </a:r>
            <a:r>
              <a:rPr sz="2100" dirty="0" err="1" smtClean="0"/>
              <a:t>behaviour</a:t>
            </a:r>
            <a:r>
              <a:rPr sz="2100" dirty="0" smtClean="0"/>
              <a:t> and poses</a:t>
            </a:r>
            <a:r>
              <a:rPr lang="it-IT" sz="2100" dirty="0" smtClean="0"/>
              <a:t>, </a:t>
            </a:r>
            <a:r>
              <a:rPr lang="it-IT" sz="2100" dirty="0" err="1" smtClean="0"/>
              <a:t>but</a:t>
            </a:r>
            <a:r>
              <a:rPr lang="it-IT" sz="2100" dirty="0" smtClean="0"/>
              <a:t> </a:t>
            </a:r>
            <a:r>
              <a:rPr lang="it-IT" sz="2100" dirty="0" err="1" smtClean="0"/>
              <a:t>their</a:t>
            </a:r>
            <a:r>
              <a:rPr lang="it-IT" sz="2100" dirty="0" smtClean="0"/>
              <a:t> </a:t>
            </a:r>
            <a:r>
              <a:rPr lang="it-IT" sz="2100" dirty="0" err="1" smtClean="0"/>
              <a:t>desire</a:t>
            </a:r>
            <a:r>
              <a:rPr lang="it-IT" sz="2100" dirty="0" smtClean="0"/>
              <a:t> </a:t>
            </a:r>
            <a:r>
              <a:rPr lang="it-IT" sz="2100" dirty="0" err="1" smtClean="0"/>
              <a:t>for</a:t>
            </a:r>
            <a:r>
              <a:rPr lang="it-IT" sz="2100" dirty="0" smtClean="0"/>
              <a:t> </a:t>
            </a:r>
            <a:r>
              <a:rPr lang="it-IT" sz="2100" dirty="0" err="1" smtClean="0"/>
              <a:t>power</a:t>
            </a:r>
            <a:r>
              <a:rPr lang="it-IT" sz="2100" dirty="0" smtClean="0"/>
              <a:t>  </a:t>
            </a:r>
            <a:r>
              <a:rPr lang="it-IT" sz="2100" dirty="0" err="1" smtClean="0"/>
              <a:t>is</a:t>
            </a:r>
            <a:r>
              <a:rPr lang="it-IT" sz="2100" dirty="0" smtClean="0"/>
              <a:t> </a:t>
            </a:r>
            <a:r>
              <a:rPr lang="it-IT" sz="2100" dirty="0" err="1" smtClean="0"/>
              <a:t>often</a:t>
            </a:r>
            <a:r>
              <a:rPr lang="it-IT" sz="2100" dirty="0" smtClean="0"/>
              <a:t> the </a:t>
            </a:r>
            <a:r>
              <a:rPr lang="it-IT" sz="2100" dirty="0" err="1" smtClean="0"/>
              <a:t>driving</a:t>
            </a:r>
            <a:r>
              <a:rPr lang="it-IT" sz="2100" dirty="0" smtClean="0"/>
              <a:t> </a:t>
            </a:r>
            <a:r>
              <a:rPr lang="it-IT" sz="2100" dirty="0" err="1" smtClean="0"/>
              <a:t>force</a:t>
            </a:r>
            <a:r>
              <a:rPr lang="it-IT" sz="2100" dirty="0" smtClean="0"/>
              <a:t> </a:t>
            </a:r>
            <a:r>
              <a:rPr lang="it-IT" sz="2100" dirty="0" err="1" smtClean="0"/>
              <a:t>of</a:t>
            </a:r>
            <a:r>
              <a:rPr lang="it-IT" sz="2100" dirty="0" smtClean="0"/>
              <a:t> the play</a:t>
            </a:r>
          </a:p>
          <a:p>
            <a:pPr lvl="1">
              <a:buFont typeface="Wingdings" pitchFamily="2" charset="2"/>
              <a:buChar char="v"/>
              <a:defRPr/>
            </a:pPr>
            <a:r>
              <a:rPr lang="it-IT" sz="1900" i="1" dirty="0" smtClean="0">
                <a:solidFill>
                  <a:srgbClr val="000000"/>
                </a:solidFill>
              </a:rPr>
              <a:t>Macbeth</a:t>
            </a:r>
          </a:p>
          <a:p>
            <a:pPr eaLnBrk="1" fontAlgn="auto" hangingPunct="1">
              <a:spcAft>
                <a:spcPts val="0"/>
              </a:spcAft>
              <a:buFont typeface="Wingdings" pitchFamily="2" charset="2"/>
              <a:buChar char="v"/>
              <a:defRPr/>
            </a:pPr>
            <a:r>
              <a:rPr sz="2100" dirty="0" smtClean="0">
                <a:solidFill>
                  <a:srgbClr val="C00000"/>
                </a:solidFill>
              </a:rPr>
              <a:t>FATHERS AND DAUGHTERS</a:t>
            </a:r>
            <a:r>
              <a:rPr sz="2100" dirty="0" smtClean="0"/>
              <a:t>: contrast between them,</a:t>
            </a:r>
            <a:r>
              <a:rPr lang="it-IT" sz="2100" dirty="0" smtClean="0"/>
              <a:t>  </a:t>
            </a:r>
            <a:r>
              <a:rPr sz="2100" dirty="0" smtClean="0"/>
              <a:t>daughters are not weak submissive creatures</a:t>
            </a:r>
            <a:endParaRPr lang="it-IT" sz="2100" dirty="0" smtClean="0"/>
          </a:p>
          <a:p>
            <a:pPr lvl="1">
              <a:buFont typeface="Wingdings" pitchFamily="2" charset="2"/>
              <a:buChar char="v"/>
              <a:defRPr/>
            </a:pPr>
            <a:r>
              <a:rPr lang="it-IT" sz="1900" i="1" dirty="0" smtClean="0">
                <a:solidFill>
                  <a:srgbClr val="000000"/>
                </a:solidFill>
              </a:rPr>
              <a:t>The Merchant </a:t>
            </a:r>
            <a:r>
              <a:rPr lang="it-IT" sz="1900" i="1" dirty="0" err="1" smtClean="0">
                <a:solidFill>
                  <a:srgbClr val="000000"/>
                </a:solidFill>
              </a:rPr>
              <a:t>of</a:t>
            </a:r>
            <a:r>
              <a:rPr lang="it-IT" sz="1900" i="1" dirty="0" smtClean="0">
                <a:solidFill>
                  <a:srgbClr val="000000"/>
                </a:solidFill>
              </a:rPr>
              <a:t> </a:t>
            </a:r>
            <a:r>
              <a:rPr lang="it-IT" sz="1900" i="1" dirty="0" err="1" smtClean="0">
                <a:solidFill>
                  <a:srgbClr val="000000"/>
                </a:solidFill>
              </a:rPr>
              <a:t>Venice</a:t>
            </a:r>
            <a:r>
              <a:rPr lang="it-IT" sz="1900" i="1" dirty="0" smtClean="0">
                <a:solidFill>
                  <a:srgbClr val="000000"/>
                </a:solidFill>
              </a:rPr>
              <a:t>, Romeo and </a:t>
            </a:r>
            <a:r>
              <a:rPr lang="it-IT" sz="1900" i="1" dirty="0" err="1" smtClean="0">
                <a:solidFill>
                  <a:srgbClr val="000000"/>
                </a:solidFill>
              </a:rPr>
              <a:t>Juliet</a:t>
            </a:r>
            <a:r>
              <a:rPr lang="it-IT" sz="1900" i="1" dirty="0" smtClean="0">
                <a:solidFill>
                  <a:srgbClr val="000000"/>
                </a:solidFill>
              </a:rPr>
              <a:t>, King Lear</a:t>
            </a:r>
          </a:p>
          <a:p>
            <a:pPr eaLnBrk="1" fontAlgn="auto" hangingPunct="1">
              <a:spcAft>
                <a:spcPts val="0"/>
              </a:spcAft>
              <a:buFont typeface="Wingdings" pitchFamily="2" charset="2"/>
              <a:buChar char="v"/>
              <a:defRPr/>
            </a:pPr>
            <a:r>
              <a:rPr sz="2100" dirty="0" smtClean="0">
                <a:solidFill>
                  <a:srgbClr val="C00000"/>
                </a:solidFill>
              </a:rPr>
              <a:t>RETHORIC AND POWER</a:t>
            </a:r>
            <a:r>
              <a:rPr lang="it-IT" sz="2100" dirty="0" smtClean="0"/>
              <a:t>: </a:t>
            </a:r>
            <a:r>
              <a:rPr sz="2100" dirty="0" smtClean="0"/>
              <a:t>plays contain at least one rhetorical speech central to the meaning of the play. Rhetoric </a:t>
            </a:r>
            <a:r>
              <a:rPr lang="it-IT" sz="2100" dirty="0" err="1" smtClean="0"/>
              <a:t>is</a:t>
            </a:r>
            <a:r>
              <a:rPr lang="it-IT" sz="2100" dirty="0" smtClean="0"/>
              <a:t> </a:t>
            </a:r>
            <a:r>
              <a:rPr lang="it-IT" sz="2100" dirty="0" err="1" smtClean="0"/>
              <a:t>never</a:t>
            </a:r>
            <a:r>
              <a:rPr lang="it-IT" sz="2100" dirty="0" smtClean="0"/>
              <a:t> </a:t>
            </a:r>
            <a:r>
              <a:rPr lang="it-IT" sz="2100" dirty="0" err="1" smtClean="0"/>
              <a:t>merely</a:t>
            </a:r>
            <a:r>
              <a:rPr lang="it-IT" sz="2100" dirty="0" smtClean="0"/>
              <a:t> decorative and </a:t>
            </a:r>
            <a:r>
              <a:rPr lang="it-IT" sz="2100" dirty="0" err="1" smtClean="0"/>
              <a:t>also</a:t>
            </a:r>
            <a:r>
              <a:rPr lang="it-IT" sz="2100" dirty="0" smtClean="0"/>
              <a:t> </a:t>
            </a:r>
            <a:r>
              <a:rPr lang="it-IT" sz="2100" dirty="0" err="1" smtClean="0"/>
              <a:t>contains</a:t>
            </a:r>
            <a:r>
              <a:rPr lang="it-IT" sz="2100" dirty="0" smtClean="0"/>
              <a:t> a </a:t>
            </a:r>
            <a:r>
              <a:rPr lang="it-IT" sz="2100" dirty="0" err="1" smtClean="0"/>
              <a:t>great</a:t>
            </a:r>
            <a:r>
              <a:rPr lang="it-IT" sz="2100" dirty="0" smtClean="0"/>
              <a:t> </a:t>
            </a:r>
            <a:r>
              <a:rPr lang="it-IT" sz="2100" dirty="0" err="1" smtClean="0"/>
              <a:t>potential</a:t>
            </a:r>
            <a:r>
              <a:rPr lang="it-IT" sz="2100" dirty="0" smtClean="0"/>
              <a:t> </a:t>
            </a:r>
            <a:r>
              <a:rPr lang="it-IT" sz="2100" dirty="0" err="1" smtClean="0"/>
              <a:t>for</a:t>
            </a:r>
            <a:r>
              <a:rPr lang="it-IT" sz="2100" dirty="0" smtClean="0"/>
              <a:t> </a:t>
            </a:r>
            <a:r>
              <a:rPr lang="it-IT" sz="2100" dirty="0" err="1" smtClean="0"/>
              <a:t>evil</a:t>
            </a:r>
            <a:r>
              <a:rPr sz="2100" dirty="0" smtClean="0"/>
              <a:t>.</a:t>
            </a:r>
            <a:endParaRPr lang="it-IT" sz="2100" dirty="0" smtClean="0"/>
          </a:p>
          <a:p>
            <a:pPr lvl="1">
              <a:buFont typeface="Wingdings" pitchFamily="2" charset="2"/>
              <a:buChar char="v"/>
              <a:defRPr/>
            </a:pPr>
            <a:r>
              <a:rPr lang="it-IT" sz="1900" i="1" dirty="0" err="1" smtClean="0">
                <a:solidFill>
                  <a:srgbClr val="000000"/>
                </a:solidFill>
              </a:rPr>
              <a:t>Hamlet</a:t>
            </a:r>
            <a:r>
              <a:rPr lang="it-IT" sz="1900" i="1" dirty="0" smtClean="0">
                <a:solidFill>
                  <a:srgbClr val="000000"/>
                </a:solidFill>
              </a:rPr>
              <a:t>: «</a:t>
            </a:r>
            <a:r>
              <a:rPr lang="it-IT" sz="1900" i="1" dirty="0" err="1" smtClean="0">
                <a:solidFill>
                  <a:srgbClr val="000000"/>
                </a:solidFill>
              </a:rPr>
              <a:t>To</a:t>
            </a:r>
            <a:r>
              <a:rPr lang="it-IT" sz="1900" i="1" dirty="0" smtClean="0">
                <a:solidFill>
                  <a:srgbClr val="000000"/>
                </a:solidFill>
              </a:rPr>
              <a:t> </a:t>
            </a:r>
            <a:r>
              <a:rPr lang="it-IT" sz="1900" i="1" dirty="0" err="1" smtClean="0">
                <a:solidFill>
                  <a:srgbClr val="000000"/>
                </a:solidFill>
              </a:rPr>
              <a:t>be</a:t>
            </a:r>
            <a:r>
              <a:rPr lang="it-IT" sz="1900" i="1" dirty="0" smtClean="0">
                <a:solidFill>
                  <a:srgbClr val="000000"/>
                </a:solidFill>
              </a:rPr>
              <a:t> or </a:t>
            </a:r>
            <a:r>
              <a:rPr lang="it-IT" sz="1900" i="1" dirty="0" err="1" smtClean="0">
                <a:solidFill>
                  <a:srgbClr val="000000"/>
                </a:solidFill>
              </a:rPr>
              <a:t>not</a:t>
            </a:r>
            <a:r>
              <a:rPr lang="it-IT" sz="1900" i="1" dirty="0" smtClean="0">
                <a:solidFill>
                  <a:srgbClr val="000000"/>
                </a:solidFill>
              </a:rPr>
              <a:t> </a:t>
            </a:r>
            <a:r>
              <a:rPr lang="it-IT" sz="1900" i="1" dirty="0" err="1" smtClean="0">
                <a:solidFill>
                  <a:srgbClr val="000000"/>
                </a:solidFill>
              </a:rPr>
              <a:t>to</a:t>
            </a:r>
            <a:r>
              <a:rPr lang="it-IT" sz="1900" i="1" dirty="0" smtClean="0">
                <a:solidFill>
                  <a:srgbClr val="000000"/>
                </a:solidFill>
              </a:rPr>
              <a:t> </a:t>
            </a:r>
            <a:r>
              <a:rPr lang="it-IT" sz="1900" i="1" dirty="0" err="1" smtClean="0">
                <a:solidFill>
                  <a:srgbClr val="000000"/>
                </a:solidFill>
              </a:rPr>
              <a:t>be</a:t>
            </a:r>
            <a:r>
              <a:rPr lang="it-IT" sz="1900" i="1" dirty="0" smtClean="0">
                <a:solidFill>
                  <a:srgbClr val="000000"/>
                </a:solidFill>
              </a:rPr>
              <a:t>»</a:t>
            </a:r>
          </a:p>
          <a:p>
            <a:pPr eaLnBrk="1" fontAlgn="auto" hangingPunct="1">
              <a:spcAft>
                <a:spcPts val="0"/>
              </a:spcAft>
              <a:buFont typeface="Wingdings" pitchFamily="2" charset="2"/>
              <a:buChar char="v"/>
              <a:defRPr/>
            </a:pPr>
            <a:r>
              <a:rPr sz="2100" dirty="0" smtClean="0">
                <a:solidFill>
                  <a:srgbClr val="C00000"/>
                </a:solidFill>
              </a:rPr>
              <a:t>THE WORLD AS A STAGE</a:t>
            </a:r>
            <a:r>
              <a:rPr lang="it-IT" sz="2100" dirty="0" smtClean="0"/>
              <a:t>: </a:t>
            </a:r>
            <a:r>
              <a:rPr sz="2100" dirty="0" smtClean="0"/>
              <a:t>a metaphor both modern and universal, </a:t>
            </a:r>
            <a:r>
              <a:rPr lang="it-IT" sz="2100" dirty="0" smtClean="0"/>
              <a:t> </a:t>
            </a:r>
            <a:r>
              <a:rPr sz="2100" dirty="0" smtClean="0"/>
              <a:t>common in Renaissance culture</a:t>
            </a:r>
            <a:r>
              <a:rPr lang="it-IT" sz="2100" dirty="0" smtClean="0"/>
              <a:t>: life </a:t>
            </a:r>
            <a:r>
              <a:rPr lang="it-IT" sz="2100" dirty="0" err="1" smtClean="0"/>
              <a:t>is</a:t>
            </a:r>
            <a:r>
              <a:rPr lang="it-IT" sz="2100" dirty="0" smtClean="0"/>
              <a:t> a play and the world </a:t>
            </a:r>
            <a:r>
              <a:rPr lang="it-IT" sz="2100" dirty="0" err="1" smtClean="0"/>
              <a:t>is</a:t>
            </a:r>
            <a:r>
              <a:rPr lang="it-IT" sz="2100" dirty="0" smtClean="0"/>
              <a:t> </a:t>
            </a:r>
            <a:r>
              <a:rPr lang="it-IT" sz="2100" dirty="0" err="1" smtClean="0"/>
              <a:t>its</a:t>
            </a:r>
            <a:r>
              <a:rPr lang="it-IT" sz="2100" dirty="0" smtClean="0"/>
              <a:t> stage.</a:t>
            </a:r>
            <a:endParaRPr sz="2100" dirty="0" smtClean="0"/>
          </a:p>
          <a:p>
            <a:pPr marL="2286000" lvl="5" indent="0">
              <a:buFont typeface="Arial" panose="020B0604020202020204" pitchFamily="34" charset="0"/>
              <a:buNone/>
              <a:defRPr/>
            </a:pPr>
            <a:endParaRPr lang="it-IT" sz="2100" i="1" dirty="0" smtClean="0">
              <a:solidFill>
                <a:srgbClr val="000000"/>
              </a:solidFill>
            </a:endParaRPr>
          </a:p>
          <a:p>
            <a:pPr marL="2286000" lvl="5" indent="0">
              <a:buFont typeface="Arial" panose="020B0604020202020204" pitchFamily="34" charset="0"/>
              <a:buNone/>
              <a:defRPr/>
            </a:pPr>
            <a:endParaRPr lang="it-IT" sz="2000" i="1" dirty="0" smtClean="0">
              <a:solidFill>
                <a:srgbClr val="000000"/>
              </a:solidFill>
            </a:endParaRPr>
          </a:p>
          <a:p>
            <a:pPr marL="2286000" lvl="5" indent="0">
              <a:buFont typeface="Arial" panose="020B0604020202020204" pitchFamily="34" charset="0"/>
              <a:buNone/>
              <a:defRPr/>
            </a:pPr>
            <a:endParaRPr lang="it-IT" sz="1600" i="1" dirty="0" smtClean="0">
              <a:solidFill>
                <a:srgbClr val="000000"/>
              </a:solidFill>
            </a:endParaRPr>
          </a:p>
          <a:p>
            <a:pPr marL="2286000" lvl="5" indent="0">
              <a:buFont typeface="Arial" panose="020B0604020202020204" pitchFamily="34" charset="0"/>
              <a:buNone/>
              <a:defRPr/>
            </a:pPr>
            <a:endParaRPr lang="it-IT" sz="1600" i="1" dirty="0" smtClean="0">
              <a:solidFill>
                <a:srgbClr val="000000"/>
              </a:solidFill>
            </a:endParaRPr>
          </a:p>
          <a:p>
            <a:pPr marL="2286000" lvl="5" indent="0">
              <a:buFont typeface="Arial" panose="020B0604020202020204" pitchFamily="34" charset="0"/>
              <a:buNone/>
              <a:defRPr/>
            </a:pPr>
            <a:endParaRPr lang="it-IT" sz="1600" i="1" dirty="0" smtClean="0">
              <a:solidFill>
                <a:srgbClr val="000000"/>
              </a:solidFill>
            </a:endParaRPr>
          </a:p>
          <a:p>
            <a:pPr marL="2286000" lvl="5" indent="0">
              <a:buFont typeface="Arial" panose="020B0604020202020204" pitchFamily="34" charset="0"/>
              <a:buNone/>
              <a:defRPr/>
            </a:pPr>
            <a:endParaRPr lang="it-IT" sz="1600" i="1" dirty="0" smtClean="0">
              <a:solidFill>
                <a:srgbClr val="000000"/>
              </a:solidFill>
            </a:endParaRPr>
          </a:p>
        </p:txBody>
      </p:sp>
      <p:pic>
        <p:nvPicPr>
          <p:cNvPr id="2052" name="Immagine 3"/>
          <p:cNvPicPr>
            <a:picLocks noChangeAspect="1"/>
          </p:cNvPicPr>
          <p:nvPr/>
        </p:nvPicPr>
        <p:blipFill>
          <a:blip r:embed="rId3" cstate="print"/>
          <a:srcRect/>
          <a:stretch>
            <a:fillRect/>
          </a:stretch>
        </p:blipFill>
        <p:spPr bwMode="auto">
          <a:xfrm>
            <a:off x="7452321" y="260649"/>
            <a:ext cx="1362647" cy="2096764"/>
          </a:xfrm>
          <a:prstGeom prst="rect">
            <a:avLst/>
          </a:prstGeom>
          <a:noFill/>
          <a:ln w="9525">
            <a:noFill/>
            <a:miter lim="800000"/>
            <a:headEnd/>
            <a:tailEnd/>
          </a:ln>
        </p:spPr>
      </p:pic>
      <p:sp>
        <p:nvSpPr>
          <p:cNvPr id="5" name="Segnaposto numero diapositiva 4"/>
          <p:cNvSpPr>
            <a:spLocks noGrp="1"/>
          </p:cNvSpPr>
          <p:nvPr>
            <p:ph type="sldNum" sz="quarter" idx="12"/>
          </p:nvPr>
        </p:nvSpPr>
        <p:spPr/>
        <p:txBody>
          <a:bodyPr/>
          <a:lstStyle/>
          <a:p>
            <a:fld id="{C4769E42-B4C6-48E8-A472-C1204A931789}" type="slidenum">
              <a:rPr lang="it-IT" smtClean="0"/>
              <a:pPr/>
              <a:t>26</a:t>
            </a:fld>
            <a:endParaRPr lang="it-IT"/>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normAutofit/>
          </a:bodyPr>
          <a:lstStyle/>
          <a:p>
            <a:r>
              <a:rPr lang="it-IT" dirty="0" smtClean="0">
                <a:solidFill>
                  <a:srgbClr val="C00000"/>
                </a:solidFill>
                <a:latin typeface="+mn-lt"/>
              </a:rPr>
              <a:t>Short </a:t>
            </a:r>
            <a:r>
              <a:rPr lang="it-IT" dirty="0" err="1" smtClean="0">
                <a:solidFill>
                  <a:srgbClr val="C00000"/>
                </a:solidFill>
                <a:latin typeface="+mn-lt"/>
              </a:rPr>
              <a:t>glossary</a:t>
            </a:r>
            <a:r>
              <a:rPr lang="it-IT" dirty="0" smtClean="0">
                <a:solidFill>
                  <a:srgbClr val="C00000"/>
                </a:solidFill>
                <a:latin typeface="+mn-lt"/>
              </a:rPr>
              <a:t> </a:t>
            </a:r>
            <a:r>
              <a:rPr lang="it-IT" dirty="0" err="1" smtClean="0">
                <a:solidFill>
                  <a:srgbClr val="C00000"/>
                </a:solidFill>
                <a:latin typeface="+mn-lt"/>
              </a:rPr>
              <a:t>of</a:t>
            </a:r>
            <a:r>
              <a:rPr lang="it-IT" dirty="0" smtClean="0">
                <a:solidFill>
                  <a:srgbClr val="C00000"/>
                </a:solidFill>
                <a:latin typeface="+mn-lt"/>
              </a:rPr>
              <a:t> </a:t>
            </a:r>
            <a:r>
              <a:rPr lang="it-IT" dirty="0" err="1" smtClean="0">
                <a:solidFill>
                  <a:srgbClr val="C00000"/>
                </a:solidFill>
                <a:latin typeface="+mn-lt"/>
              </a:rPr>
              <a:t>rhetoric</a:t>
            </a:r>
            <a:r>
              <a:rPr lang="it-IT" dirty="0" smtClean="0">
                <a:solidFill>
                  <a:srgbClr val="C00000"/>
                </a:solidFill>
                <a:latin typeface="+mn-lt"/>
              </a:rPr>
              <a:t> (I)</a:t>
            </a:r>
            <a:endParaRPr lang="it-IT" dirty="0">
              <a:solidFill>
                <a:srgbClr val="C00000"/>
              </a:solidFill>
              <a:latin typeface="+mn-lt"/>
            </a:endParaRPr>
          </a:p>
        </p:txBody>
      </p:sp>
      <p:sp>
        <p:nvSpPr>
          <p:cNvPr id="3" name="Segnaposto contenuto 2"/>
          <p:cNvSpPr>
            <a:spLocks noGrp="1"/>
          </p:cNvSpPr>
          <p:nvPr>
            <p:ph idx="1"/>
          </p:nvPr>
        </p:nvSpPr>
        <p:spPr/>
        <p:txBody>
          <a:bodyPr>
            <a:noAutofit/>
          </a:bodyPr>
          <a:lstStyle/>
          <a:p>
            <a:pPr>
              <a:buFont typeface="Wingdings" pitchFamily="2" charset="2"/>
              <a:buChar char="v"/>
            </a:pPr>
            <a:r>
              <a:rPr lang="en-US" sz="1900" b="1" dirty="0" smtClean="0"/>
              <a:t>alliteration</a:t>
            </a:r>
            <a:endParaRPr lang="en-US" sz="1900" dirty="0" smtClean="0"/>
          </a:p>
          <a:p>
            <a:pPr>
              <a:buNone/>
            </a:pPr>
            <a:r>
              <a:rPr lang="en-US" sz="1900" dirty="0" smtClean="0"/>
              <a:t>repetition of the same initial consonant sound throughout a line of verses</a:t>
            </a:r>
          </a:p>
          <a:p>
            <a:pPr>
              <a:buFont typeface="Wingdings" pitchFamily="2" charset="2"/>
              <a:buChar char="v"/>
            </a:pPr>
            <a:r>
              <a:rPr lang="en-US" sz="1900" b="1" dirty="0" smtClean="0"/>
              <a:t>antithesis</a:t>
            </a:r>
            <a:endParaRPr lang="en-US" sz="1900" dirty="0" smtClean="0"/>
          </a:p>
          <a:p>
            <a:pPr marL="0" indent="0">
              <a:buNone/>
            </a:pPr>
            <a:r>
              <a:rPr lang="en-US" sz="1900" dirty="0" smtClean="0"/>
              <a:t>juxtaposition, or contrast of ideas or words in a balanced or parallel  construction </a:t>
            </a:r>
          </a:p>
          <a:p>
            <a:pPr>
              <a:buFont typeface="Wingdings" pitchFamily="2" charset="2"/>
              <a:buChar char="v"/>
            </a:pPr>
            <a:r>
              <a:rPr lang="en-US" sz="1900" b="1" dirty="0" smtClean="0"/>
              <a:t>assonance</a:t>
            </a:r>
            <a:endParaRPr lang="en-US" sz="1900" dirty="0" smtClean="0"/>
          </a:p>
          <a:p>
            <a:pPr marL="0" indent="0">
              <a:buNone/>
            </a:pPr>
            <a:r>
              <a:rPr lang="en-US" sz="1900" dirty="0" smtClean="0"/>
              <a:t>repetition or similarity of the same internal vowel sound in words of close proximity</a:t>
            </a:r>
          </a:p>
          <a:p>
            <a:pPr>
              <a:buFont typeface="Wingdings" pitchFamily="2" charset="2"/>
              <a:buChar char="v"/>
            </a:pPr>
            <a:r>
              <a:rPr lang="en-US" sz="1900" b="1" dirty="0" smtClean="0"/>
              <a:t>chiasmus</a:t>
            </a:r>
            <a:endParaRPr lang="en-US" sz="1900" dirty="0" smtClean="0"/>
          </a:p>
          <a:p>
            <a:pPr>
              <a:buNone/>
            </a:pPr>
            <a:r>
              <a:rPr lang="en-US" sz="1900" dirty="0" smtClean="0"/>
              <a:t>two corresponding pairs arranged in a parallel inverse order</a:t>
            </a:r>
          </a:p>
          <a:p>
            <a:pPr>
              <a:buFont typeface="Wingdings" pitchFamily="2" charset="2"/>
              <a:buChar char="v"/>
            </a:pPr>
            <a:r>
              <a:rPr lang="en-US" sz="1900" b="1" dirty="0" smtClean="0"/>
              <a:t>ellipsis</a:t>
            </a:r>
            <a:endParaRPr lang="en-US" sz="1900" dirty="0" smtClean="0"/>
          </a:p>
          <a:p>
            <a:pPr marL="0" indent="0">
              <a:buNone/>
            </a:pPr>
            <a:r>
              <a:rPr lang="en-US" sz="1900" dirty="0" smtClean="0"/>
              <a:t>omission of one or more words, which are assumed by the listener or reader</a:t>
            </a:r>
          </a:p>
        </p:txBody>
      </p:sp>
      <p:sp>
        <p:nvSpPr>
          <p:cNvPr id="4" name="Segnaposto numero diapositiva 3"/>
          <p:cNvSpPr>
            <a:spLocks noGrp="1"/>
          </p:cNvSpPr>
          <p:nvPr>
            <p:ph type="sldNum" sz="quarter" idx="12"/>
          </p:nvPr>
        </p:nvSpPr>
        <p:spPr/>
        <p:txBody>
          <a:bodyPr/>
          <a:lstStyle/>
          <a:p>
            <a:fld id="{C4769E42-B4C6-48E8-A472-C1204A931789}" type="slidenum">
              <a:rPr lang="it-IT" smtClean="0"/>
              <a:pPr/>
              <a:t>27</a:t>
            </a:fld>
            <a:endParaRPr lang="it-IT"/>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noAutofit/>
          </a:bodyPr>
          <a:lstStyle/>
          <a:p>
            <a:r>
              <a:rPr lang="it-IT" dirty="0" smtClean="0">
                <a:solidFill>
                  <a:srgbClr val="C00000"/>
                </a:solidFill>
                <a:latin typeface="+mn-lt"/>
              </a:rPr>
              <a:t>Short </a:t>
            </a:r>
            <a:r>
              <a:rPr lang="it-IT" dirty="0" err="1" smtClean="0">
                <a:solidFill>
                  <a:srgbClr val="C00000"/>
                </a:solidFill>
                <a:latin typeface="+mn-lt"/>
              </a:rPr>
              <a:t>glossary</a:t>
            </a:r>
            <a:r>
              <a:rPr lang="it-IT" dirty="0" smtClean="0">
                <a:solidFill>
                  <a:srgbClr val="C00000"/>
                </a:solidFill>
                <a:latin typeface="+mn-lt"/>
              </a:rPr>
              <a:t> </a:t>
            </a:r>
            <a:r>
              <a:rPr lang="it-IT" dirty="0" err="1" smtClean="0">
                <a:solidFill>
                  <a:srgbClr val="C00000"/>
                </a:solidFill>
                <a:latin typeface="+mn-lt"/>
              </a:rPr>
              <a:t>of</a:t>
            </a:r>
            <a:r>
              <a:rPr lang="it-IT" dirty="0" smtClean="0">
                <a:solidFill>
                  <a:srgbClr val="C00000"/>
                </a:solidFill>
                <a:latin typeface="+mn-lt"/>
              </a:rPr>
              <a:t> </a:t>
            </a:r>
            <a:r>
              <a:rPr lang="it-IT" dirty="0" err="1" smtClean="0">
                <a:solidFill>
                  <a:srgbClr val="C00000"/>
                </a:solidFill>
                <a:latin typeface="+mn-lt"/>
              </a:rPr>
              <a:t>rhetoric</a:t>
            </a:r>
            <a:r>
              <a:rPr lang="it-IT" dirty="0" smtClean="0">
                <a:solidFill>
                  <a:srgbClr val="C00000"/>
                </a:solidFill>
                <a:latin typeface="+mn-lt"/>
              </a:rPr>
              <a:t> (II)</a:t>
            </a:r>
            <a:endParaRPr lang="it-IT" dirty="0">
              <a:solidFill>
                <a:srgbClr val="C00000"/>
              </a:solidFill>
              <a:latin typeface="+mn-lt"/>
            </a:endParaRPr>
          </a:p>
        </p:txBody>
      </p:sp>
      <p:sp>
        <p:nvSpPr>
          <p:cNvPr id="8" name="Segnaposto contenuto 7"/>
          <p:cNvSpPr>
            <a:spLocks noGrp="1"/>
          </p:cNvSpPr>
          <p:nvPr>
            <p:ph idx="1"/>
          </p:nvPr>
        </p:nvSpPr>
        <p:spPr/>
        <p:txBody>
          <a:bodyPr>
            <a:normAutofit fontScale="92500" lnSpcReduction="20000"/>
          </a:bodyPr>
          <a:lstStyle/>
          <a:p>
            <a:pPr>
              <a:buFont typeface="Wingdings" pitchFamily="2" charset="2"/>
              <a:buChar char="v"/>
            </a:pPr>
            <a:r>
              <a:rPr lang="en-US" sz="2100" b="1" dirty="0" smtClean="0"/>
              <a:t>hyperbaton</a:t>
            </a:r>
            <a:endParaRPr lang="en-US" sz="2100" dirty="0" smtClean="0"/>
          </a:p>
          <a:p>
            <a:pPr marL="0" indent="0">
              <a:buNone/>
            </a:pPr>
            <a:r>
              <a:rPr lang="en-US" sz="2100" dirty="0" smtClean="0"/>
              <a:t>altering word order, or separation of words that are normally associated, for emphasis.</a:t>
            </a:r>
            <a:endParaRPr lang="en-US" sz="2100" b="1" dirty="0" smtClean="0"/>
          </a:p>
          <a:p>
            <a:pPr>
              <a:buFont typeface="Wingdings" pitchFamily="2" charset="2"/>
              <a:buChar char="v"/>
            </a:pPr>
            <a:r>
              <a:rPr lang="en-US" sz="2100" b="1" dirty="0" smtClean="0"/>
              <a:t>metaphor</a:t>
            </a:r>
            <a:endParaRPr lang="en-US" sz="2100" dirty="0" smtClean="0"/>
          </a:p>
          <a:p>
            <a:pPr marL="0" indent="0">
              <a:buNone/>
            </a:pPr>
            <a:r>
              <a:rPr lang="en-US" sz="2100" dirty="0" smtClean="0"/>
              <a:t>implied comparison between two unlike things achieved through the figurative use of words</a:t>
            </a:r>
          </a:p>
          <a:p>
            <a:pPr>
              <a:buFont typeface="Wingdings" pitchFamily="2" charset="2"/>
              <a:buChar char="v"/>
            </a:pPr>
            <a:r>
              <a:rPr lang="en-US" sz="2100" b="1" dirty="0" err="1" smtClean="0"/>
              <a:t>paralipsis</a:t>
            </a:r>
            <a:endParaRPr lang="en-US" sz="2100" dirty="0" smtClean="0"/>
          </a:p>
          <a:p>
            <a:pPr>
              <a:buNone/>
            </a:pPr>
            <a:r>
              <a:rPr lang="en-US" sz="2100" dirty="0" smtClean="0"/>
              <a:t>emphasizing a point by seeming to pass over it</a:t>
            </a:r>
          </a:p>
          <a:p>
            <a:pPr>
              <a:buFont typeface="Wingdings" pitchFamily="2" charset="2"/>
              <a:buChar char="v"/>
            </a:pPr>
            <a:r>
              <a:rPr lang="en-US" sz="2100" b="1" dirty="0" smtClean="0"/>
              <a:t>parallelism</a:t>
            </a:r>
            <a:endParaRPr lang="en-US" sz="2100" dirty="0" smtClean="0"/>
          </a:p>
          <a:p>
            <a:pPr marL="0" indent="0">
              <a:buNone/>
            </a:pPr>
            <a:r>
              <a:rPr lang="en-US" sz="2100" dirty="0" smtClean="0"/>
              <a:t>similarity of structure in a pair or series of related words, phrases, or clauses</a:t>
            </a:r>
          </a:p>
          <a:p>
            <a:pPr marL="0" indent="0">
              <a:buFont typeface="Wingdings" pitchFamily="2" charset="2"/>
              <a:buChar char="v"/>
            </a:pPr>
            <a:r>
              <a:rPr lang="en-US" sz="2100" dirty="0" smtClean="0"/>
              <a:t>   </a:t>
            </a:r>
            <a:r>
              <a:rPr lang="en-US" sz="2100" b="1" dirty="0" smtClean="0"/>
              <a:t>personification</a:t>
            </a:r>
          </a:p>
          <a:p>
            <a:pPr marL="0" indent="0">
              <a:buNone/>
            </a:pPr>
            <a:r>
              <a:rPr lang="en-US" sz="2100" dirty="0" smtClean="0"/>
              <a:t>things or inanimate  entities in general are treated as though they were human beings</a:t>
            </a:r>
          </a:p>
          <a:p>
            <a:pPr>
              <a:buFont typeface="Wingdings" pitchFamily="2" charset="2"/>
              <a:buChar char="v"/>
            </a:pPr>
            <a:r>
              <a:rPr lang="en-US" sz="2100" b="1" dirty="0" smtClean="0"/>
              <a:t>simile</a:t>
            </a:r>
            <a:endParaRPr lang="en-US" sz="2100" dirty="0" smtClean="0"/>
          </a:p>
          <a:p>
            <a:pPr>
              <a:buNone/>
            </a:pPr>
            <a:r>
              <a:rPr lang="en-US" sz="2100" dirty="0" smtClean="0"/>
              <a:t>an explicit comparison between two things using "like" or "as“</a:t>
            </a:r>
          </a:p>
          <a:p>
            <a:pPr>
              <a:buNone/>
            </a:pPr>
            <a:endParaRPr lang="it-IT" dirty="0" smtClean="0"/>
          </a:p>
          <a:p>
            <a:endParaRPr lang="it-IT"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28</a:t>
            </a:fld>
            <a:endParaRPr lang="it-IT"/>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mn-lt"/>
              </a:rPr>
              <a:t>Phases</a:t>
            </a:r>
            <a:r>
              <a:rPr lang="it-IT" dirty="0" smtClean="0">
                <a:solidFill>
                  <a:srgbClr val="C00000"/>
                </a:solidFill>
                <a:latin typeface="+mn-lt"/>
              </a:rPr>
              <a:t> </a:t>
            </a:r>
            <a:r>
              <a:rPr lang="it-IT" dirty="0" err="1" smtClean="0">
                <a:solidFill>
                  <a:srgbClr val="C00000"/>
                </a:solidFill>
                <a:latin typeface="+mn-lt"/>
              </a:rPr>
              <a:t>of</a:t>
            </a:r>
            <a:r>
              <a:rPr lang="it-IT" dirty="0" smtClean="0">
                <a:solidFill>
                  <a:srgbClr val="C00000"/>
                </a:solidFill>
                <a:latin typeface="+mn-lt"/>
              </a:rPr>
              <a:t> Shakespeare’s career</a:t>
            </a:r>
            <a:endParaRPr lang="it-IT" dirty="0">
              <a:solidFill>
                <a:srgbClr val="C00000"/>
              </a:solidFill>
              <a:latin typeface="+mn-lt"/>
            </a:endParaRPr>
          </a:p>
        </p:txBody>
      </p:sp>
      <p:sp>
        <p:nvSpPr>
          <p:cNvPr id="3" name="Segnaposto contenuto 2"/>
          <p:cNvSpPr>
            <a:spLocks noGrp="1"/>
          </p:cNvSpPr>
          <p:nvPr>
            <p:ph idx="1"/>
          </p:nvPr>
        </p:nvSpPr>
        <p:spPr>
          <a:xfrm>
            <a:off x="457200" y="1600201"/>
            <a:ext cx="8219256" cy="4709120"/>
          </a:xfrm>
        </p:spPr>
        <p:txBody>
          <a:bodyPr>
            <a:normAutofit fontScale="25000" lnSpcReduction="20000"/>
          </a:bodyPr>
          <a:lstStyle/>
          <a:p>
            <a:pPr>
              <a:buNone/>
            </a:pPr>
            <a:endParaRPr lang="en-US" b="1" dirty="0" smtClean="0"/>
          </a:p>
          <a:p>
            <a:pPr>
              <a:buFont typeface="Wingdings" pitchFamily="2" charset="2"/>
              <a:buChar char="v"/>
            </a:pPr>
            <a:r>
              <a:rPr lang="en-US" sz="7600" dirty="0" smtClean="0">
                <a:solidFill>
                  <a:srgbClr val="C00000"/>
                </a:solidFill>
              </a:rPr>
              <a:t>The first period (pre-1594) </a:t>
            </a:r>
            <a:r>
              <a:rPr lang="en-US" sz="7600" dirty="0" smtClean="0"/>
              <a:t>has its roots in Greek, Roman and medieval English drama — the plays show a certain obviousness. It's possible that Shakespeare was influenced by Christopher Marlowe — now considered Shakespeare's greatest literary rival . </a:t>
            </a:r>
            <a:r>
              <a:rPr lang="en-US" sz="7600" i="1" dirty="0" smtClean="0">
                <a:solidFill>
                  <a:srgbClr val="C00000"/>
                </a:solidFill>
              </a:rPr>
              <a:t>The years of apprenticeship.</a:t>
            </a:r>
          </a:p>
          <a:p>
            <a:pPr>
              <a:buFont typeface="Wingdings" pitchFamily="2" charset="2"/>
              <a:buChar char="v"/>
            </a:pPr>
            <a:r>
              <a:rPr lang="en-US" sz="7600" dirty="0" smtClean="0">
                <a:solidFill>
                  <a:srgbClr val="C00000"/>
                </a:solidFill>
              </a:rPr>
              <a:t>The second period (1594–1600)</a:t>
            </a:r>
            <a:r>
              <a:rPr lang="en-US" sz="7600" dirty="0" smtClean="0"/>
              <a:t> shows a clearly maturing author, and the plays are less labored and predictable. He experiments with blending comedy and tragedy, considered a trademark of Shakespeare‘s. </a:t>
            </a:r>
            <a:r>
              <a:rPr lang="en-US" sz="7600" i="1" dirty="0" smtClean="0">
                <a:solidFill>
                  <a:srgbClr val="C00000"/>
                </a:solidFill>
              </a:rPr>
              <a:t>The history plays and the love comedies.</a:t>
            </a:r>
          </a:p>
          <a:p>
            <a:pPr>
              <a:buFont typeface="Wingdings" pitchFamily="2" charset="2"/>
              <a:buChar char="v"/>
            </a:pPr>
            <a:r>
              <a:rPr lang="en-US" sz="7600" dirty="0" smtClean="0">
                <a:solidFill>
                  <a:srgbClr val="C00000"/>
                </a:solidFill>
              </a:rPr>
              <a:t>The third period (1600–1608) </a:t>
            </a:r>
            <a:r>
              <a:rPr lang="en-US" sz="7600" dirty="0" smtClean="0"/>
              <a:t>marks the great tragedies. At this point he wrote the plays that would earn him his place in history. Lear, Hamlet, Macbeth, and Othello are classic tragic protagonists in the best dramatic sense. The comedies, meanwhile, grow moody and ambiguous. </a:t>
            </a:r>
            <a:r>
              <a:rPr lang="en-US" sz="7600" i="1" dirty="0" smtClean="0">
                <a:solidFill>
                  <a:srgbClr val="C00000"/>
                </a:solidFill>
              </a:rPr>
              <a:t>The great tragedies and the dark comedies.</a:t>
            </a:r>
          </a:p>
          <a:p>
            <a:pPr>
              <a:buFont typeface="Wingdings" pitchFamily="2" charset="2"/>
              <a:buChar char="v"/>
            </a:pPr>
            <a:r>
              <a:rPr lang="en-US" sz="7600" dirty="0" smtClean="0">
                <a:solidFill>
                  <a:srgbClr val="C00000"/>
                </a:solidFill>
              </a:rPr>
              <a:t>The last period</a:t>
            </a:r>
            <a:r>
              <a:rPr lang="en-US" sz="7600" dirty="0" smtClean="0"/>
              <a:t> is one of deep symbolism. At the end of his career, and facing middle age, Shakespeare seemed preoccupied with stories of  reconciliation and redemption. </a:t>
            </a:r>
            <a:r>
              <a:rPr lang="en-US" sz="7600" i="1" dirty="0" smtClean="0">
                <a:solidFill>
                  <a:srgbClr val="C00000"/>
                </a:solidFill>
              </a:rPr>
              <a:t>The “Romances”.</a:t>
            </a:r>
          </a:p>
        </p:txBody>
      </p:sp>
      <p:sp>
        <p:nvSpPr>
          <p:cNvPr id="4" name="Segnaposto numero diapositiva 3"/>
          <p:cNvSpPr>
            <a:spLocks noGrp="1"/>
          </p:cNvSpPr>
          <p:nvPr>
            <p:ph type="sldNum" sz="quarter" idx="12"/>
          </p:nvPr>
        </p:nvSpPr>
        <p:spPr/>
        <p:txBody>
          <a:bodyPr/>
          <a:lstStyle/>
          <a:p>
            <a:fld id="{C4769E42-B4C6-48E8-A472-C1204A931789}" type="slidenum">
              <a:rPr lang="it-IT" smtClean="0"/>
              <a:pPr/>
              <a:t>29</a:t>
            </a:fld>
            <a:endParaRPr lang="it-IT"/>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7/7e/William_Shakespeares_birthplace%2C_Stratford-upon-Avon_26l20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48681"/>
            <a:ext cx="7620000" cy="4143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olo 5"/>
          <p:cNvSpPr>
            <a:spLocks noGrp="1"/>
          </p:cNvSpPr>
          <p:nvPr>
            <p:ph type="title"/>
          </p:nvPr>
        </p:nvSpPr>
        <p:spPr>
          <a:xfrm>
            <a:off x="611560" y="5373217"/>
            <a:ext cx="7761184" cy="948443"/>
          </a:xfrm>
        </p:spPr>
        <p:txBody>
          <a:bodyPr>
            <a:normAutofit/>
          </a:bodyPr>
          <a:lstStyle/>
          <a:p>
            <a:pPr algn="ctr"/>
            <a:r>
              <a:rPr lang="it-CH" sz="2800" b="0" dirty="0" smtClean="0">
                <a:solidFill>
                  <a:srgbClr val="C00000"/>
                </a:solidFill>
                <a:latin typeface="Book Antiqua" pitchFamily="18" charset="0"/>
              </a:rPr>
              <a:t>William Shakespeare’s </a:t>
            </a:r>
            <a:r>
              <a:rPr lang="it-CH" sz="2800" b="0" dirty="0" err="1">
                <a:solidFill>
                  <a:srgbClr val="C00000"/>
                </a:solidFill>
                <a:latin typeface="Book Antiqua" pitchFamily="18" charset="0"/>
              </a:rPr>
              <a:t>birthplace</a:t>
            </a:r>
            <a:r>
              <a:rPr lang="it-CH" sz="2800" b="0" dirty="0">
                <a:solidFill>
                  <a:srgbClr val="C00000"/>
                </a:solidFill>
                <a:latin typeface="Book Antiqua" pitchFamily="18" charset="0"/>
              </a:rPr>
              <a:t>, </a:t>
            </a:r>
            <a:r>
              <a:rPr lang="it-CH" sz="2800" b="0" dirty="0" smtClean="0">
                <a:solidFill>
                  <a:srgbClr val="C00000"/>
                </a:solidFill>
                <a:latin typeface="Book Antiqua" pitchFamily="18" charset="0"/>
              </a:rPr>
              <a:t/>
            </a:r>
            <a:br>
              <a:rPr lang="it-CH" sz="2800" b="0" dirty="0" smtClean="0">
                <a:solidFill>
                  <a:srgbClr val="C00000"/>
                </a:solidFill>
                <a:latin typeface="Book Antiqua" pitchFamily="18" charset="0"/>
              </a:rPr>
            </a:br>
            <a:r>
              <a:rPr lang="it-CH" sz="2800" b="0" dirty="0" err="1" smtClean="0">
                <a:solidFill>
                  <a:srgbClr val="C00000"/>
                </a:solidFill>
                <a:latin typeface="Book Antiqua" pitchFamily="18" charset="0"/>
              </a:rPr>
              <a:t>Stratford-upon-Avon</a:t>
            </a:r>
            <a:r>
              <a:rPr lang="it-CH" sz="2800" b="0" dirty="0" smtClean="0">
                <a:solidFill>
                  <a:srgbClr val="C00000"/>
                </a:solidFill>
                <a:latin typeface="Book Antiqua" pitchFamily="18" charset="0"/>
              </a:rPr>
              <a:t> </a:t>
            </a:r>
            <a:endParaRPr lang="it-CH" sz="2800" b="0" dirty="0">
              <a:solidFill>
                <a:srgbClr val="C00000"/>
              </a:solidFill>
              <a:latin typeface="Book Antiqua" pitchFamily="18" charset="0"/>
            </a:endParaRPr>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a:t>
            </a:fld>
            <a:endParaRPr lang="it-IT"/>
          </a:p>
        </p:txBody>
      </p:sp>
    </p:spTree>
    <p:extLst>
      <p:ext uri="{BB962C8B-B14F-4D97-AF65-F5344CB8AC3E}">
        <p14:creationId xmlns:p14="http://schemas.microsoft.com/office/powerpoint/2010/main" xmlns="" val="171007718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C00000"/>
                </a:solidFill>
                <a:latin typeface="+mn-lt"/>
              </a:rPr>
              <a:t>Hamlet</a:t>
            </a:r>
            <a:r>
              <a:rPr lang="it-IT" dirty="0" smtClean="0">
                <a:solidFill>
                  <a:srgbClr val="C00000"/>
                </a:solidFill>
                <a:latin typeface="+mn-lt"/>
              </a:rPr>
              <a:t>’s </a:t>
            </a:r>
            <a:r>
              <a:rPr lang="it-IT" dirty="0" err="1" smtClean="0">
                <a:solidFill>
                  <a:srgbClr val="C00000"/>
                </a:solidFill>
                <a:latin typeface="+mn-lt"/>
              </a:rPr>
              <a:t>monologue</a:t>
            </a:r>
            <a:endParaRPr lang="it-IT" dirty="0">
              <a:solidFill>
                <a:srgbClr val="C00000"/>
              </a:solidFill>
              <a:latin typeface="+mn-lt"/>
            </a:endParaRPr>
          </a:p>
        </p:txBody>
      </p:sp>
      <p:sp>
        <p:nvSpPr>
          <p:cNvPr id="3" name="Segnaposto contenuto 2"/>
          <p:cNvSpPr>
            <a:spLocks noGrp="1"/>
          </p:cNvSpPr>
          <p:nvPr>
            <p:ph idx="1"/>
          </p:nvPr>
        </p:nvSpPr>
        <p:spPr/>
        <p:txBody>
          <a:bodyPr>
            <a:noAutofit/>
          </a:bodyPr>
          <a:lstStyle/>
          <a:p>
            <a:pPr>
              <a:buNone/>
              <a:tabLst>
                <a:tab pos="85725" algn="l"/>
              </a:tabLst>
            </a:pPr>
            <a:r>
              <a:rPr lang="en-US" sz="1600" b="1" i="1" dirty="0" smtClean="0"/>
              <a:t>Act III, scene I – Hamlet’s Soliloquy</a:t>
            </a:r>
            <a:endParaRPr lang="it-IT" sz="1600" dirty="0" smtClean="0"/>
          </a:p>
          <a:p>
            <a:pPr>
              <a:buNone/>
              <a:tabLst>
                <a:tab pos="85725" algn="l"/>
              </a:tabLst>
            </a:pPr>
            <a:r>
              <a:rPr lang="en-US" sz="1600" i="1" dirty="0" smtClean="0">
                <a:hlinkClick r:id="rId2"/>
              </a:rPr>
              <a:t>http://www.youtube.com/watch?v=xYZHb2xo0OI</a:t>
            </a:r>
            <a:r>
              <a:rPr lang="en-US" sz="1600" i="1" dirty="0" smtClean="0"/>
              <a:t>   	video acted by David Tennant</a:t>
            </a:r>
          </a:p>
          <a:p>
            <a:pPr marL="0" indent="0">
              <a:buNone/>
              <a:tabLst>
                <a:tab pos="85725" algn="l"/>
              </a:tabLst>
            </a:pPr>
            <a:r>
              <a:rPr lang="en-US" sz="1600" i="1" dirty="0" smtClean="0"/>
              <a:t>						audio acted by 4LL students</a:t>
            </a:r>
          </a:p>
          <a:p>
            <a:pPr marL="0" indent="0">
              <a:buNone/>
              <a:tabLst>
                <a:tab pos="85725" algn="l"/>
              </a:tabLst>
            </a:pPr>
            <a:endParaRPr lang="en-US" sz="1600" i="1" dirty="0" smtClean="0"/>
          </a:p>
          <a:p>
            <a:pPr marL="0" indent="0">
              <a:buNone/>
              <a:tabLst>
                <a:tab pos="85725" algn="l"/>
              </a:tabLst>
            </a:pPr>
            <a:r>
              <a:rPr lang="en-US" sz="1600" i="1" dirty="0" smtClean="0"/>
              <a:t>SCENE: As King Claudius and Polonius observe him from behind an arras (</a:t>
            </a:r>
            <a:r>
              <a:rPr lang="en-US" sz="1600" i="1" dirty="0" err="1" smtClean="0"/>
              <a:t>arazzo</a:t>
            </a:r>
            <a:r>
              <a:rPr lang="en-US" sz="1600" i="1" dirty="0" smtClean="0"/>
              <a:t>), Hamlet seems to contemplate suicide. </a:t>
            </a:r>
            <a:endParaRPr lang="it-IT" sz="1600" dirty="0" smtClean="0"/>
          </a:p>
          <a:p>
            <a:pPr marL="0" indent="0">
              <a:buNone/>
              <a:tabLst>
                <a:tab pos="85725" algn="l"/>
              </a:tabLst>
            </a:pPr>
            <a:r>
              <a:rPr lang="en-US" sz="1600" dirty="0" smtClean="0"/>
              <a:t>			HAMLET: To be, or not to be -- that is the question:				Whether 'tis nobler in the mind to suffer</a:t>
            </a:r>
            <a:br>
              <a:rPr lang="en-US" sz="1600" dirty="0" smtClean="0"/>
            </a:br>
            <a:r>
              <a:rPr lang="en-US" sz="1600" dirty="0" smtClean="0"/>
              <a:t>			The slings and arrows of outrageous fortune</a:t>
            </a:r>
            <a:r>
              <a:rPr lang="en-GB" sz="1600" dirty="0" smtClean="0"/>
              <a:t>,</a:t>
            </a:r>
            <a:r>
              <a:rPr lang="en-US" sz="1600" dirty="0" smtClean="0"/>
              <a:t/>
            </a:r>
            <a:br>
              <a:rPr lang="en-US" sz="1600" dirty="0" smtClean="0"/>
            </a:br>
            <a:r>
              <a:rPr lang="en-US" sz="1600" dirty="0" smtClean="0"/>
              <a:t>			Or to take arms against a sea of troubles,						And, by opposing, end them. To die, to sleep--					No more--and by a sleep to say we end</a:t>
            </a:r>
            <a:br>
              <a:rPr lang="en-US" sz="1600" dirty="0" smtClean="0"/>
            </a:br>
            <a:r>
              <a:rPr lang="en-US" sz="1600" dirty="0" smtClean="0"/>
              <a:t>			The heartache and the thousand natural shocks</a:t>
            </a:r>
            <a:br>
              <a:rPr lang="en-US" sz="1600" dirty="0" smtClean="0"/>
            </a:br>
            <a:r>
              <a:rPr lang="en-US" sz="1600" dirty="0" smtClean="0"/>
              <a:t>			That flesh is heir to - 'tis a consummation</a:t>
            </a:r>
            <a:br>
              <a:rPr lang="en-US" sz="1600" dirty="0" smtClean="0"/>
            </a:br>
            <a:r>
              <a:rPr lang="en-US" sz="1600" dirty="0" smtClean="0"/>
              <a:t>			Devoutly to be wished. To die, to sleep--			 </a:t>
            </a:r>
            <a:br>
              <a:rPr lang="en-US" sz="1600" dirty="0" smtClean="0"/>
            </a:br>
            <a:r>
              <a:rPr lang="en-US" sz="1600" dirty="0" smtClean="0"/>
              <a:t>			To sleep--perchance to dream. Ay, there's the rub,</a:t>
            </a:r>
            <a:br>
              <a:rPr lang="en-US" sz="1600" dirty="0" smtClean="0"/>
            </a:br>
            <a:r>
              <a:rPr lang="en-US" sz="1600" dirty="0" smtClean="0"/>
              <a:t>			For in that sleep of death what dreams may come					</a:t>
            </a:r>
            <a:br>
              <a:rPr lang="en-US" sz="1600" dirty="0" smtClean="0"/>
            </a:br>
            <a:endParaRPr lang="it-IT" sz="1600"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30</a:t>
            </a:fld>
            <a:endParaRPr lang="it-IT"/>
          </a:p>
        </p:txBody>
      </p:sp>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640"/>
            <a:ext cx="8496944" cy="6408712"/>
          </a:xfrm>
        </p:spPr>
        <p:txBody>
          <a:bodyPr>
            <a:noAutofit/>
          </a:bodyPr>
          <a:lstStyle/>
          <a:p>
            <a:pPr>
              <a:buNone/>
              <a:tabLst>
                <a:tab pos="85725" algn="l"/>
              </a:tabLst>
            </a:pPr>
            <a:r>
              <a:rPr lang="en-US" sz="1600" dirty="0" smtClean="0"/>
              <a:t>				When we have shuffled off this mortal coil</a:t>
            </a:r>
          </a:p>
          <a:p>
            <a:pPr>
              <a:buNone/>
              <a:tabLst>
                <a:tab pos="85725" algn="l"/>
              </a:tabLst>
            </a:pPr>
            <a:r>
              <a:rPr lang="en-US" sz="1600" dirty="0" smtClean="0"/>
              <a:t>				Must give us pause. There's the respect	</a:t>
            </a:r>
          </a:p>
          <a:p>
            <a:pPr>
              <a:buNone/>
              <a:tabLst>
                <a:tab pos="85725" algn="l"/>
              </a:tabLst>
            </a:pPr>
            <a:r>
              <a:rPr lang="en-US" sz="1600" dirty="0" smtClean="0"/>
              <a:t>				That makes calamity of so long life.</a:t>
            </a:r>
          </a:p>
          <a:p>
            <a:pPr>
              <a:buNone/>
              <a:tabLst>
                <a:tab pos="85725" algn="l"/>
              </a:tabLst>
            </a:pPr>
            <a:r>
              <a:rPr lang="en-US" sz="1600" dirty="0" smtClean="0"/>
              <a:t>				For who would bear the whips and scorns of time,			</a:t>
            </a:r>
          </a:p>
          <a:p>
            <a:pPr>
              <a:buNone/>
              <a:tabLst>
                <a:tab pos="85725" algn="l"/>
              </a:tabLst>
            </a:pPr>
            <a:r>
              <a:rPr lang="en-US" sz="1600" dirty="0" smtClean="0"/>
              <a:t>				</a:t>
            </a:r>
            <a:r>
              <a:rPr lang="en-US" sz="1600" dirty="0" err="1" smtClean="0"/>
              <a:t>Th</a:t>
            </a:r>
            <a:r>
              <a:rPr lang="en-US" sz="1600" dirty="0" smtClean="0"/>
              <a:t>' oppressor's wrong, the proud man's contumely,</a:t>
            </a:r>
          </a:p>
          <a:p>
            <a:pPr>
              <a:buNone/>
              <a:tabLst>
                <a:tab pos="85725" algn="l"/>
              </a:tabLst>
            </a:pPr>
            <a:r>
              <a:rPr lang="en-US" sz="1600" dirty="0" smtClean="0"/>
              <a:t>				The pangs of </a:t>
            </a:r>
            <a:r>
              <a:rPr lang="en-US" sz="1600" dirty="0" err="1" smtClean="0"/>
              <a:t>dizprized</a:t>
            </a:r>
            <a:r>
              <a:rPr lang="en-US" sz="1600" dirty="0" smtClean="0"/>
              <a:t> love, the law's delay,				</a:t>
            </a:r>
            <a:r>
              <a:rPr lang="en-US" sz="1600" i="1" dirty="0" smtClean="0"/>
              <a:t>	</a:t>
            </a:r>
            <a:r>
              <a:rPr lang="en-US" sz="1600" dirty="0" smtClean="0"/>
              <a:t>The insolence of office, and the spurns				</a:t>
            </a:r>
          </a:p>
          <a:p>
            <a:pPr>
              <a:buNone/>
              <a:tabLst>
                <a:tab pos="85725" algn="l"/>
              </a:tabLst>
            </a:pPr>
            <a:r>
              <a:rPr lang="en-US" sz="1600" dirty="0" smtClean="0"/>
              <a:t>				That patient merit of </a:t>
            </a:r>
            <a:r>
              <a:rPr lang="en-US" sz="1600" dirty="0" err="1" smtClean="0"/>
              <a:t>th'unworthy</a:t>
            </a:r>
            <a:r>
              <a:rPr lang="en-US" sz="1600" dirty="0" smtClean="0"/>
              <a:t> takes,				</a:t>
            </a:r>
          </a:p>
          <a:p>
            <a:pPr>
              <a:buNone/>
              <a:tabLst>
                <a:tab pos="85725" algn="l"/>
              </a:tabLst>
            </a:pPr>
            <a:r>
              <a:rPr lang="en-US" sz="1600" dirty="0" smtClean="0"/>
              <a:t>				When he himself might his quietus make					With a bare bodkin? Who would </a:t>
            </a:r>
            <a:r>
              <a:rPr lang="en-US" sz="1600" dirty="0" err="1" smtClean="0"/>
              <a:t>fardels</a:t>
            </a:r>
            <a:r>
              <a:rPr lang="en-US" sz="1600" dirty="0" smtClean="0"/>
              <a:t> bear,					To grunt and sweat under a weary life,</a:t>
            </a:r>
          </a:p>
          <a:p>
            <a:pPr>
              <a:buNone/>
              <a:tabLst>
                <a:tab pos="85725" algn="l"/>
              </a:tabLst>
            </a:pPr>
            <a:r>
              <a:rPr lang="en-US" sz="1600" dirty="0" smtClean="0"/>
              <a:t>				But that the dread of something after death,					The undiscovered country from whose bourn</a:t>
            </a:r>
          </a:p>
          <a:p>
            <a:pPr>
              <a:buNone/>
              <a:tabLst>
                <a:tab pos="85725" algn="l"/>
              </a:tabLst>
            </a:pPr>
            <a:r>
              <a:rPr lang="en-US" sz="1600" dirty="0" smtClean="0"/>
              <a:t>				No </a:t>
            </a:r>
            <a:r>
              <a:rPr lang="en-US" sz="1600" dirty="0" err="1" smtClean="0"/>
              <a:t>traveller</a:t>
            </a:r>
            <a:r>
              <a:rPr lang="en-US" sz="1600" dirty="0" smtClean="0"/>
              <a:t> returns, puzzles the will						And makes us rather bear those ills we have					Than fly to others that we know not of?</a:t>
            </a:r>
          </a:p>
          <a:p>
            <a:pPr>
              <a:buNone/>
              <a:tabLst>
                <a:tab pos="85725" algn="l"/>
              </a:tabLst>
            </a:pPr>
            <a:r>
              <a:rPr lang="en-US" sz="1600" dirty="0" smtClean="0"/>
              <a:t>				Thus conscience does make cowards of us all,		</a:t>
            </a:r>
          </a:p>
          <a:p>
            <a:pPr>
              <a:buNone/>
              <a:tabLst>
                <a:tab pos="85725" algn="l"/>
              </a:tabLst>
            </a:pPr>
            <a:r>
              <a:rPr lang="en-US" sz="1600" dirty="0" smtClean="0"/>
              <a:t>				And thus the native hue of resolution</a:t>
            </a:r>
          </a:p>
          <a:p>
            <a:pPr>
              <a:buNone/>
              <a:tabLst>
                <a:tab pos="85725" algn="l"/>
              </a:tabLst>
            </a:pPr>
            <a:r>
              <a:rPr lang="en-US" sz="1600" dirty="0" smtClean="0"/>
              <a:t>				Is </a:t>
            </a:r>
            <a:r>
              <a:rPr lang="en-US" sz="1600" dirty="0" err="1" smtClean="0"/>
              <a:t>sicklied</a:t>
            </a:r>
            <a:r>
              <a:rPr lang="en-US" sz="1600" dirty="0" smtClean="0"/>
              <a:t> o'er with the pale cast of thought,</a:t>
            </a:r>
          </a:p>
          <a:p>
            <a:pPr>
              <a:buNone/>
              <a:tabLst>
                <a:tab pos="85725" algn="l"/>
              </a:tabLst>
            </a:pPr>
            <a:r>
              <a:rPr lang="en-US" sz="1600" dirty="0" smtClean="0"/>
              <a:t>				And enterprises of great pitch and moment	</a:t>
            </a:r>
          </a:p>
          <a:p>
            <a:pPr>
              <a:buNone/>
              <a:tabLst>
                <a:tab pos="85725" algn="l"/>
              </a:tabLst>
            </a:pPr>
            <a:r>
              <a:rPr lang="en-US" sz="1600" dirty="0" smtClean="0"/>
              <a:t>				With this regard their currents turn awry</a:t>
            </a:r>
          </a:p>
          <a:p>
            <a:pPr>
              <a:buNone/>
              <a:tabLst>
                <a:tab pos="85725" algn="l"/>
              </a:tabLst>
            </a:pPr>
            <a:r>
              <a:rPr lang="en-US" sz="1600" dirty="0" smtClean="0"/>
              <a:t>				And lose the name of action. </a:t>
            </a:r>
            <a:endParaRPr lang="it-IT" sz="1600" dirty="0" smtClean="0"/>
          </a:p>
          <a:p>
            <a:pPr>
              <a:buNone/>
              <a:tabLst>
                <a:tab pos="85725" algn="l"/>
              </a:tabLst>
            </a:pPr>
            <a:endParaRPr lang="it-IT" sz="1600"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31</a:t>
            </a:fld>
            <a:endParaRPr lang="it-IT"/>
          </a:p>
        </p:txBody>
      </p:sp>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C00000"/>
                </a:solidFill>
                <a:latin typeface="+mn-lt"/>
              </a:rPr>
              <a:t>Shakespeare’s </a:t>
            </a:r>
            <a:r>
              <a:rPr lang="it-IT" dirty="0" err="1" smtClean="0">
                <a:solidFill>
                  <a:srgbClr val="C00000"/>
                </a:solidFill>
                <a:latin typeface="+mn-lt"/>
              </a:rPr>
              <a:t>modernity</a:t>
            </a:r>
            <a:endParaRPr lang="it-IT" dirty="0">
              <a:latin typeface="+mn-lt"/>
            </a:endParaRPr>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32</a:t>
            </a:fld>
            <a:endParaRPr lang="it-IT"/>
          </a:p>
        </p:txBody>
      </p:sp>
      <p:pic>
        <p:nvPicPr>
          <p:cNvPr id="1026" name="Picture 2" descr="C:\Users\User\Documents\AAAATEMPORARY\aaaaahipster-shakespeare.jpg"/>
          <p:cNvPicPr>
            <a:picLocks noGrp="1" noChangeAspect="1" noChangeArrowheads="1"/>
          </p:cNvPicPr>
          <p:nvPr>
            <p:ph idx="1"/>
          </p:nvPr>
        </p:nvPicPr>
        <p:blipFill>
          <a:blip r:embed="rId2" cstate="print"/>
          <a:srcRect/>
          <a:stretch>
            <a:fillRect/>
          </a:stretch>
        </p:blipFill>
        <p:spPr bwMode="auto">
          <a:xfrm>
            <a:off x="971602" y="1628801"/>
            <a:ext cx="3391759" cy="4525963"/>
          </a:xfrm>
          <a:prstGeom prst="rect">
            <a:avLst/>
          </a:prstGeom>
          <a:noFill/>
        </p:spPr>
      </p:pic>
      <p:pic>
        <p:nvPicPr>
          <p:cNvPr id="5" name="Immagine 4" descr="aaaaaimagesW7DNX3J1.jpg"/>
          <p:cNvPicPr>
            <a:picLocks noChangeAspect="1"/>
          </p:cNvPicPr>
          <p:nvPr/>
        </p:nvPicPr>
        <p:blipFill>
          <a:blip r:embed="rId3" cstate="print"/>
          <a:stretch>
            <a:fillRect/>
          </a:stretch>
        </p:blipFill>
        <p:spPr>
          <a:xfrm>
            <a:off x="4932040" y="1700808"/>
            <a:ext cx="3024336" cy="4586356"/>
          </a:xfrm>
          <a:prstGeom prst="rect">
            <a:avLst/>
          </a:prstGeom>
        </p:spPr>
      </p:pic>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C00000"/>
                </a:solidFill>
                <a:latin typeface="+mn-lt"/>
              </a:rPr>
              <a:t>Shakespeare’s</a:t>
            </a:r>
            <a:r>
              <a:rPr lang="it-IT" dirty="0" smtClean="0">
                <a:solidFill>
                  <a:srgbClr val="C00000"/>
                </a:solidFill>
                <a:latin typeface="+mn-lt"/>
              </a:rPr>
              <a:t> </a:t>
            </a:r>
            <a:br>
              <a:rPr lang="it-IT" dirty="0" smtClean="0">
                <a:solidFill>
                  <a:srgbClr val="C00000"/>
                </a:solidFill>
                <a:latin typeface="+mn-lt"/>
              </a:rPr>
            </a:br>
            <a:r>
              <a:rPr lang="it-IT" dirty="0" err="1" smtClean="0">
                <a:solidFill>
                  <a:srgbClr val="C00000"/>
                </a:solidFill>
                <a:latin typeface="+mn-lt"/>
              </a:rPr>
              <a:t>universality</a:t>
            </a:r>
            <a:r>
              <a:rPr lang="it-IT" dirty="0" smtClean="0">
                <a:solidFill>
                  <a:srgbClr val="C00000"/>
                </a:solidFill>
                <a:latin typeface="+mn-lt"/>
              </a:rPr>
              <a:t> and </a:t>
            </a:r>
            <a:r>
              <a:rPr lang="it-IT" dirty="0" err="1" smtClean="0">
                <a:solidFill>
                  <a:srgbClr val="C00000"/>
                </a:solidFill>
                <a:latin typeface="+mn-lt"/>
              </a:rPr>
              <a:t>modernity</a:t>
            </a:r>
            <a:endParaRPr lang="it-IT" dirty="0">
              <a:solidFill>
                <a:srgbClr val="C00000"/>
              </a:solidFill>
              <a:latin typeface="+mn-lt"/>
            </a:endParaRPr>
          </a:p>
        </p:txBody>
      </p:sp>
      <p:sp>
        <p:nvSpPr>
          <p:cNvPr id="3" name="Segnaposto contenuto 2"/>
          <p:cNvSpPr>
            <a:spLocks noGrp="1"/>
          </p:cNvSpPr>
          <p:nvPr>
            <p:ph idx="1"/>
          </p:nvPr>
        </p:nvSpPr>
        <p:spPr/>
        <p:txBody>
          <a:bodyPr>
            <a:normAutofit fontScale="85000" lnSpcReduction="10000"/>
          </a:bodyPr>
          <a:lstStyle/>
          <a:p>
            <a:pPr>
              <a:buFont typeface="Wingdings" pitchFamily="2" charset="2"/>
              <a:buChar char="v"/>
            </a:pPr>
            <a:r>
              <a:rPr lang="it-IT" dirty="0" smtClean="0"/>
              <a:t>Shakespeare’s </a:t>
            </a:r>
            <a:r>
              <a:rPr lang="it-IT" dirty="0" err="1" smtClean="0"/>
              <a:t>greatness</a:t>
            </a:r>
            <a:r>
              <a:rPr lang="it-IT" dirty="0" smtClean="0"/>
              <a:t> </a:t>
            </a:r>
            <a:r>
              <a:rPr lang="it-IT" dirty="0" err="1" smtClean="0"/>
              <a:t>consists</a:t>
            </a:r>
            <a:r>
              <a:rPr lang="it-IT" dirty="0" smtClean="0"/>
              <a:t> in </a:t>
            </a:r>
            <a:r>
              <a:rPr lang="it-IT" dirty="0" err="1" smtClean="0"/>
              <a:t>his</a:t>
            </a:r>
            <a:r>
              <a:rPr lang="it-IT" dirty="0" smtClean="0"/>
              <a:t> </a:t>
            </a:r>
            <a:r>
              <a:rPr lang="it-IT" dirty="0" err="1" smtClean="0"/>
              <a:t>universality</a:t>
            </a:r>
            <a:r>
              <a:rPr lang="it-IT" dirty="0" smtClean="0"/>
              <a:t> and </a:t>
            </a:r>
            <a:r>
              <a:rPr lang="it-IT" dirty="0" err="1" smtClean="0"/>
              <a:t>modernity</a:t>
            </a:r>
            <a:r>
              <a:rPr lang="it-IT" dirty="0" smtClean="0"/>
              <a:t>. The </a:t>
            </a:r>
            <a:r>
              <a:rPr lang="it-IT" dirty="0" err="1" smtClean="0"/>
              <a:t>themes</a:t>
            </a:r>
            <a:r>
              <a:rPr lang="it-IT" dirty="0" smtClean="0"/>
              <a:t> Shakespeare </a:t>
            </a:r>
            <a:r>
              <a:rPr lang="it-IT" dirty="0" err="1" smtClean="0"/>
              <a:t>deals</a:t>
            </a:r>
            <a:r>
              <a:rPr lang="it-IT" dirty="0" smtClean="0"/>
              <a:t> </a:t>
            </a:r>
            <a:r>
              <a:rPr lang="it-IT" dirty="0" err="1" smtClean="0"/>
              <a:t>with</a:t>
            </a:r>
            <a:r>
              <a:rPr lang="it-IT" dirty="0" smtClean="0"/>
              <a:t> are </a:t>
            </a:r>
            <a:r>
              <a:rPr lang="it-IT" dirty="0" err="1" smtClean="0"/>
              <a:t>universal</a:t>
            </a:r>
            <a:r>
              <a:rPr lang="it-IT" dirty="0" smtClean="0"/>
              <a:t>: love, </a:t>
            </a:r>
            <a:r>
              <a:rPr lang="it-IT" dirty="0" err="1" smtClean="0"/>
              <a:t>struggle</a:t>
            </a:r>
            <a:r>
              <a:rPr lang="it-IT" dirty="0" smtClean="0"/>
              <a:t> </a:t>
            </a:r>
            <a:r>
              <a:rPr lang="it-IT" dirty="0" err="1" smtClean="0"/>
              <a:t>for</a:t>
            </a:r>
            <a:r>
              <a:rPr lang="it-IT" dirty="0" smtClean="0"/>
              <a:t> </a:t>
            </a:r>
            <a:r>
              <a:rPr lang="it-IT" dirty="0" err="1" smtClean="0"/>
              <a:t>power</a:t>
            </a:r>
            <a:r>
              <a:rPr lang="it-IT" dirty="0" smtClean="0"/>
              <a:t>, </a:t>
            </a:r>
            <a:r>
              <a:rPr lang="it-IT" dirty="0" err="1" smtClean="0"/>
              <a:t>opposition</a:t>
            </a:r>
            <a:r>
              <a:rPr lang="it-IT" dirty="0" smtClean="0"/>
              <a:t> </a:t>
            </a:r>
            <a:r>
              <a:rPr lang="it-IT" dirty="0" err="1" smtClean="0"/>
              <a:t>of</a:t>
            </a:r>
            <a:r>
              <a:rPr lang="it-IT" dirty="0" smtClean="0"/>
              <a:t> </a:t>
            </a:r>
            <a:r>
              <a:rPr lang="it-IT" dirty="0" err="1" smtClean="0"/>
              <a:t>young</a:t>
            </a:r>
            <a:r>
              <a:rPr lang="it-IT" dirty="0" smtClean="0"/>
              <a:t> generation </a:t>
            </a:r>
            <a:r>
              <a:rPr lang="it-IT" dirty="0" err="1" smtClean="0"/>
              <a:t>to</a:t>
            </a:r>
            <a:r>
              <a:rPr lang="it-IT" dirty="0" smtClean="0"/>
              <a:t> the </a:t>
            </a:r>
            <a:r>
              <a:rPr lang="it-IT" dirty="0" err="1" smtClean="0"/>
              <a:t>older</a:t>
            </a:r>
            <a:r>
              <a:rPr lang="it-IT" dirty="0" smtClean="0"/>
              <a:t>.</a:t>
            </a:r>
          </a:p>
          <a:p>
            <a:pPr>
              <a:buFont typeface="Wingdings" pitchFamily="2" charset="2"/>
              <a:buChar char="v"/>
            </a:pPr>
            <a:r>
              <a:rPr lang="it-IT" dirty="0" err="1" smtClean="0"/>
              <a:t>His</a:t>
            </a:r>
            <a:r>
              <a:rPr lang="it-IT" dirty="0" smtClean="0"/>
              <a:t> </a:t>
            </a:r>
            <a:r>
              <a:rPr lang="it-IT" dirty="0" err="1" smtClean="0"/>
              <a:t>modernity</a:t>
            </a:r>
            <a:r>
              <a:rPr lang="it-IT" dirty="0" smtClean="0"/>
              <a:t> </a:t>
            </a:r>
            <a:r>
              <a:rPr lang="it-IT" dirty="0" err="1" smtClean="0"/>
              <a:t>is</a:t>
            </a:r>
            <a:r>
              <a:rPr lang="it-IT" dirty="0" smtClean="0"/>
              <a:t> in the </a:t>
            </a:r>
            <a:r>
              <a:rPr lang="it-IT" dirty="0" err="1" smtClean="0"/>
              <a:t>deep</a:t>
            </a:r>
            <a:r>
              <a:rPr lang="it-IT" dirty="0" smtClean="0"/>
              <a:t> </a:t>
            </a:r>
            <a:r>
              <a:rPr lang="it-IT" dirty="0" err="1" smtClean="0"/>
              <a:t>analysis</a:t>
            </a:r>
            <a:r>
              <a:rPr lang="it-IT" dirty="0" smtClean="0"/>
              <a:t> </a:t>
            </a:r>
            <a:r>
              <a:rPr lang="it-IT" dirty="0" err="1" smtClean="0"/>
              <a:t>of</a:t>
            </a:r>
            <a:r>
              <a:rPr lang="it-IT" dirty="0" smtClean="0"/>
              <a:t> the </a:t>
            </a:r>
            <a:r>
              <a:rPr lang="it-IT" dirty="0" err="1" smtClean="0"/>
              <a:t>human</a:t>
            </a:r>
            <a:r>
              <a:rPr lang="it-IT" dirty="0" smtClean="0"/>
              <a:t> nature. </a:t>
            </a:r>
          </a:p>
          <a:p>
            <a:pPr>
              <a:buFont typeface="Wingdings" pitchFamily="2" charset="2"/>
              <a:buChar char="v"/>
            </a:pPr>
            <a:r>
              <a:rPr lang="it-IT" dirty="0" err="1" smtClean="0"/>
              <a:t>Hamlet</a:t>
            </a:r>
            <a:r>
              <a:rPr lang="it-IT" dirty="0" smtClean="0"/>
              <a:t> </a:t>
            </a:r>
            <a:r>
              <a:rPr lang="it-IT" dirty="0" err="1" smtClean="0"/>
              <a:t>is</a:t>
            </a:r>
            <a:r>
              <a:rPr lang="it-IT" dirty="0" smtClean="0"/>
              <a:t> </a:t>
            </a:r>
            <a:r>
              <a:rPr lang="it-IT" dirty="0" err="1" smtClean="0"/>
              <a:t>perhaps</a:t>
            </a:r>
            <a:r>
              <a:rPr lang="it-IT" dirty="0" smtClean="0"/>
              <a:t> the </a:t>
            </a:r>
            <a:r>
              <a:rPr lang="it-IT" dirty="0" err="1" smtClean="0"/>
              <a:t>closest</a:t>
            </a:r>
            <a:r>
              <a:rPr lang="it-IT" dirty="0" smtClean="0"/>
              <a:t> </a:t>
            </a:r>
            <a:r>
              <a:rPr lang="it-IT" dirty="0" err="1" smtClean="0"/>
              <a:t>of</a:t>
            </a:r>
            <a:r>
              <a:rPr lang="it-IT" dirty="0" smtClean="0"/>
              <a:t> Shakespeare’s </a:t>
            </a:r>
            <a:r>
              <a:rPr lang="it-IT" dirty="0" err="1" smtClean="0"/>
              <a:t>heroes</a:t>
            </a:r>
            <a:r>
              <a:rPr lang="it-IT" smtClean="0"/>
              <a:t> to</a:t>
            </a:r>
            <a:r>
              <a:rPr lang="it-IT" dirty="0" smtClean="0"/>
              <a:t> </a:t>
            </a:r>
            <a:r>
              <a:rPr lang="it-IT" dirty="0" err="1" smtClean="0"/>
              <a:t>modern</a:t>
            </a:r>
            <a:r>
              <a:rPr lang="it-IT" dirty="0" smtClean="0"/>
              <a:t> </a:t>
            </a:r>
            <a:r>
              <a:rPr lang="it-IT" dirty="0" err="1" smtClean="0"/>
              <a:t>sensibility</a:t>
            </a:r>
            <a:r>
              <a:rPr lang="it-IT" dirty="0" smtClean="0"/>
              <a:t>, </a:t>
            </a:r>
            <a:r>
              <a:rPr lang="it-IT" dirty="0" err="1" smtClean="0"/>
              <a:t>he</a:t>
            </a:r>
            <a:r>
              <a:rPr lang="it-IT" dirty="0" smtClean="0"/>
              <a:t> </a:t>
            </a:r>
            <a:r>
              <a:rPr lang="it-IT" dirty="0" err="1" smtClean="0"/>
              <a:t>has</a:t>
            </a:r>
            <a:r>
              <a:rPr lang="it-IT" dirty="0" smtClean="0"/>
              <a:t> full </a:t>
            </a:r>
            <a:r>
              <a:rPr lang="it-IT" dirty="0" err="1" smtClean="0"/>
              <a:t>self-</a:t>
            </a:r>
            <a:r>
              <a:rPr lang="it-IT" dirty="0" smtClean="0"/>
              <a:t> </a:t>
            </a:r>
            <a:r>
              <a:rPr lang="it-IT" dirty="0" err="1" smtClean="0"/>
              <a:t>consciousness</a:t>
            </a:r>
            <a:r>
              <a:rPr lang="it-IT" dirty="0" smtClean="0"/>
              <a:t> and </a:t>
            </a:r>
            <a:r>
              <a:rPr lang="it-IT" dirty="0" err="1" smtClean="0"/>
              <a:t>shows</a:t>
            </a:r>
            <a:r>
              <a:rPr lang="it-IT" dirty="0" smtClean="0"/>
              <a:t> </a:t>
            </a:r>
            <a:r>
              <a:rPr lang="it-IT" dirty="0" err="1" smtClean="0"/>
              <a:t>doubts</a:t>
            </a:r>
            <a:r>
              <a:rPr lang="it-IT" dirty="0" smtClean="0"/>
              <a:t>, </a:t>
            </a:r>
            <a:r>
              <a:rPr lang="it-IT" dirty="0" err="1" smtClean="0"/>
              <a:t>indecisions</a:t>
            </a:r>
            <a:r>
              <a:rPr lang="it-IT" dirty="0" smtClean="0"/>
              <a:t> and </a:t>
            </a:r>
            <a:r>
              <a:rPr lang="it-IT" dirty="0" err="1" smtClean="0"/>
              <a:t>frailties</a:t>
            </a:r>
            <a:r>
              <a:rPr lang="it-IT" dirty="0" smtClean="0"/>
              <a:t> </a:t>
            </a:r>
            <a:r>
              <a:rPr lang="it-IT" dirty="0" err="1" smtClean="0"/>
              <a:t>typical</a:t>
            </a:r>
            <a:r>
              <a:rPr lang="it-IT" dirty="0" smtClean="0"/>
              <a:t> </a:t>
            </a:r>
            <a:r>
              <a:rPr lang="it-IT" dirty="0" err="1" smtClean="0"/>
              <a:t>of</a:t>
            </a:r>
            <a:r>
              <a:rPr lang="it-IT" dirty="0" smtClean="0"/>
              <a:t> the </a:t>
            </a:r>
            <a:r>
              <a:rPr lang="it-IT" dirty="0" err="1" smtClean="0"/>
              <a:t>modern</a:t>
            </a:r>
            <a:r>
              <a:rPr lang="it-IT" dirty="0" smtClean="0"/>
              <a:t> man.</a:t>
            </a:r>
            <a:endParaRPr lang="it-IT"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33</a:t>
            </a:fld>
            <a:endParaRPr lang="it-IT"/>
          </a:p>
        </p:txBody>
      </p:sp>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C00000"/>
                </a:solidFill>
                <a:latin typeface="+mn-lt"/>
              </a:rPr>
              <a:t>Bibiografia</a:t>
            </a:r>
            <a:r>
              <a:rPr lang="it-IT" dirty="0" smtClean="0">
                <a:solidFill>
                  <a:srgbClr val="C00000"/>
                </a:solidFill>
                <a:latin typeface="+mn-lt"/>
              </a:rPr>
              <a:t> e </a:t>
            </a:r>
            <a:r>
              <a:rPr lang="it-IT" dirty="0" err="1" smtClean="0">
                <a:solidFill>
                  <a:srgbClr val="C00000"/>
                </a:solidFill>
                <a:latin typeface="+mn-lt"/>
              </a:rPr>
              <a:t>Sitografia</a:t>
            </a:r>
            <a:endParaRPr lang="it-IT" dirty="0">
              <a:solidFill>
                <a:srgbClr val="C00000"/>
              </a:solidFill>
              <a:latin typeface="+mn-lt"/>
            </a:endParaRPr>
          </a:p>
        </p:txBody>
      </p:sp>
      <p:sp>
        <p:nvSpPr>
          <p:cNvPr id="3" name="Segnaposto contenuto 2"/>
          <p:cNvSpPr>
            <a:spLocks noGrp="1"/>
          </p:cNvSpPr>
          <p:nvPr>
            <p:ph idx="1"/>
          </p:nvPr>
        </p:nvSpPr>
        <p:spPr/>
        <p:txBody>
          <a:bodyPr>
            <a:normAutofit lnSpcReduction="10000"/>
          </a:bodyPr>
          <a:lstStyle/>
          <a:p>
            <a:pPr>
              <a:buFont typeface="Wingdings" pitchFamily="2" charset="2"/>
              <a:buChar char="v"/>
            </a:pPr>
            <a:r>
              <a:rPr lang="it-IT" sz="2000" dirty="0" smtClean="0"/>
              <a:t>A. Cattaneo, D. De </a:t>
            </a:r>
            <a:r>
              <a:rPr lang="it-IT" sz="2000" dirty="0" err="1" smtClean="0"/>
              <a:t>Flavis</a:t>
            </a:r>
            <a:r>
              <a:rPr lang="it-IT" sz="2000" dirty="0" smtClean="0"/>
              <a:t> – </a:t>
            </a:r>
            <a:r>
              <a:rPr lang="it-IT" sz="2000" dirty="0" err="1" smtClean="0"/>
              <a:t>Millennium</a:t>
            </a:r>
            <a:r>
              <a:rPr lang="it-IT" sz="2000" dirty="0" smtClean="0"/>
              <a:t> Concise – C. </a:t>
            </a:r>
            <a:r>
              <a:rPr lang="it-IT" sz="2000" dirty="0" err="1" smtClean="0"/>
              <a:t>Signorelli</a:t>
            </a:r>
            <a:r>
              <a:rPr lang="it-IT" sz="2000" dirty="0" smtClean="0"/>
              <a:t> Scuola, 2012</a:t>
            </a:r>
          </a:p>
          <a:p>
            <a:pPr>
              <a:buFont typeface="Wingdings" pitchFamily="2" charset="2"/>
              <a:buChar char="v"/>
            </a:pPr>
            <a:r>
              <a:rPr lang="it-IT" sz="2000" dirty="0" smtClean="0"/>
              <a:t> S. Maglioni, G. </a:t>
            </a:r>
            <a:r>
              <a:rPr lang="it-IT" sz="2000" dirty="0" err="1" smtClean="0"/>
              <a:t>Thomson</a:t>
            </a:r>
            <a:r>
              <a:rPr lang="it-IT" sz="2000" dirty="0" smtClean="0"/>
              <a:t> - </a:t>
            </a:r>
            <a:r>
              <a:rPr lang="it-IT" sz="2000" dirty="0" err="1" smtClean="0"/>
              <a:t>Literary</a:t>
            </a:r>
            <a:r>
              <a:rPr lang="it-IT" sz="2000" dirty="0" smtClean="0"/>
              <a:t> </a:t>
            </a:r>
            <a:r>
              <a:rPr lang="it-IT" sz="2000" dirty="0" err="1" smtClean="0"/>
              <a:t>Hyperlinks</a:t>
            </a:r>
            <a:r>
              <a:rPr lang="it-IT" sz="2000" dirty="0" smtClean="0"/>
              <a:t> – </a:t>
            </a:r>
            <a:r>
              <a:rPr lang="it-IT" sz="2000" dirty="0" err="1" smtClean="0"/>
              <a:t>Black</a:t>
            </a:r>
            <a:r>
              <a:rPr lang="it-IT" sz="2000" dirty="0" smtClean="0"/>
              <a:t> </a:t>
            </a:r>
            <a:r>
              <a:rPr lang="it-IT" sz="2000" dirty="0" err="1" smtClean="0"/>
              <a:t>Cat</a:t>
            </a:r>
            <a:r>
              <a:rPr lang="it-IT" sz="2000" dirty="0" smtClean="0"/>
              <a:t>, 2012</a:t>
            </a:r>
          </a:p>
          <a:p>
            <a:pPr>
              <a:buFont typeface="Wingdings" pitchFamily="2" charset="2"/>
              <a:buChar char="v"/>
            </a:pPr>
            <a:r>
              <a:rPr lang="it-IT" sz="2000" dirty="0" err="1" smtClean="0"/>
              <a:t>Webster</a:t>
            </a:r>
            <a:r>
              <a:rPr lang="it-IT" sz="2000" dirty="0" smtClean="0"/>
              <a:t>’s </a:t>
            </a:r>
            <a:r>
              <a:rPr lang="it-IT" sz="2000" dirty="0" err="1" smtClean="0"/>
              <a:t>Encyclopedic</a:t>
            </a:r>
            <a:r>
              <a:rPr lang="it-IT" sz="2000" dirty="0" smtClean="0"/>
              <a:t> </a:t>
            </a:r>
            <a:r>
              <a:rPr lang="it-IT" sz="2000" dirty="0" err="1" smtClean="0"/>
              <a:t>Unabriged</a:t>
            </a:r>
            <a:r>
              <a:rPr lang="it-IT" sz="2000" dirty="0" smtClean="0"/>
              <a:t> </a:t>
            </a:r>
            <a:r>
              <a:rPr lang="it-IT" sz="2000" dirty="0" err="1" smtClean="0"/>
              <a:t>Dictionary</a:t>
            </a:r>
            <a:r>
              <a:rPr lang="it-IT" sz="2000" dirty="0" smtClean="0"/>
              <a:t> </a:t>
            </a:r>
            <a:r>
              <a:rPr lang="it-IT" sz="2000" dirty="0" err="1" smtClean="0"/>
              <a:t>of</a:t>
            </a:r>
            <a:r>
              <a:rPr lang="it-IT" sz="2000" dirty="0" smtClean="0"/>
              <a:t> the English </a:t>
            </a:r>
            <a:r>
              <a:rPr lang="it-IT" sz="2000" smtClean="0"/>
              <a:t>Language</a:t>
            </a:r>
            <a:endParaRPr lang="it-IT" sz="2000" dirty="0" smtClean="0"/>
          </a:p>
          <a:p>
            <a:pPr>
              <a:buFont typeface="Wingdings" pitchFamily="2" charset="2"/>
              <a:buChar char="v"/>
            </a:pPr>
            <a:r>
              <a:rPr lang="it-IT" sz="2000" dirty="0" smtClean="0"/>
              <a:t>Google </a:t>
            </a:r>
            <a:r>
              <a:rPr lang="it-IT" sz="2000" dirty="0" err="1" smtClean="0"/>
              <a:t>images</a:t>
            </a:r>
            <a:endParaRPr lang="it-IT" sz="2000" dirty="0" smtClean="0"/>
          </a:p>
          <a:p>
            <a:pPr>
              <a:buFont typeface="Wingdings" pitchFamily="2" charset="2"/>
              <a:buChar char="v"/>
            </a:pPr>
            <a:r>
              <a:rPr lang="it-IT" sz="2000" dirty="0" err="1" smtClean="0"/>
              <a:t>Youtube</a:t>
            </a:r>
            <a:r>
              <a:rPr lang="it-IT" sz="2000" dirty="0" smtClean="0"/>
              <a:t> </a:t>
            </a:r>
            <a:r>
              <a:rPr lang="it-IT" sz="2000" dirty="0" err="1" smtClean="0"/>
              <a:t>videos</a:t>
            </a:r>
            <a:endParaRPr lang="it-IT" sz="2000" dirty="0" smtClean="0"/>
          </a:p>
          <a:p>
            <a:pPr>
              <a:buFont typeface="Wingdings" pitchFamily="2" charset="2"/>
              <a:buChar char="v"/>
            </a:pPr>
            <a:r>
              <a:rPr lang="it-IT" sz="2000" dirty="0" smtClean="0">
                <a:hlinkClick r:id="rId2"/>
              </a:rPr>
              <a:t>www.netplaces.com/</a:t>
            </a:r>
            <a:r>
              <a:rPr lang="it-IT" sz="2000" dirty="0" err="1" smtClean="0">
                <a:hlinkClick r:id="rId2"/>
              </a:rPr>
              <a:t>shakespeare</a:t>
            </a:r>
            <a:r>
              <a:rPr lang="it-IT" sz="2000" dirty="0" smtClean="0">
                <a:hlinkClick r:id="rId2"/>
              </a:rPr>
              <a:t>/</a:t>
            </a:r>
            <a:r>
              <a:rPr lang="it-IT" sz="2000" dirty="0" smtClean="0"/>
              <a:t> </a:t>
            </a:r>
          </a:p>
          <a:p>
            <a:pPr>
              <a:buFont typeface="Wingdings" pitchFamily="2" charset="2"/>
              <a:buChar char="v"/>
            </a:pPr>
            <a:r>
              <a:rPr lang="it-IT" sz="2000" dirty="0" smtClean="0">
                <a:hlinkClick r:id="rId3"/>
              </a:rPr>
              <a:t>www.shakespeare-online.com/</a:t>
            </a:r>
            <a:r>
              <a:rPr lang="it-IT" sz="2000" dirty="0" err="1" smtClean="0">
                <a:hlinkClick r:id="rId3"/>
              </a:rPr>
              <a:t>sonnets</a:t>
            </a:r>
            <a:r>
              <a:rPr lang="it-IT" sz="2000" dirty="0" smtClean="0">
                <a:hlinkClick r:id="rId3"/>
              </a:rPr>
              <a:t>/</a:t>
            </a:r>
            <a:r>
              <a:rPr lang="it-IT" sz="2000" dirty="0" smtClean="0"/>
              <a:t> </a:t>
            </a:r>
          </a:p>
          <a:p>
            <a:pPr>
              <a:buFont typeface="Wingdings" pitchFamily="2" charset="2"/>
              <a:buChar char="v"/>
            </a:pPr>
            <a:r>
              <a:rPr lang="it-CH" sz="2000" u="sng" dirty="0" smtClean="0">
                <a:hlinkClick r:id="rId4"/>
              </a:rPr>
              <a:t>www.william-shakespeare.info</a:t>
            </a:r>
            <a:endParaRPr lang="it-CH" sz="2000" dirty="0" smtClean="0"/>
          </a:p>
          <a:p>
            <a:pPr>
              <a:buFont typeface="Wingdings" pitchFamily="2" charset="2"/>
              <a:buChar char="v"/>
            </a:pPr>
            <a:r>
              <a:rPr lang="it-CH" sz="2000" u="sng" dirty="0" smtClean="0">
                <a:hlinkClick r:id="rId5"/>
              </a:rPr>
              <a:t>www.worldofteaching.com</a:t>
            </a:r>
            <a:endParaRPr lang="it-CH" sz="2000" dirty="0" smtClean="0"/>
          </a:p>
          <a:p>
            <a:pPr>
              <a:buFont typeface="Wingdings" pitchFamily="2" charset="2"/>
              <a:buChar char="v"/>
            </a:pPr>
            <a:r>
              <a:rPr lang="it-CH" sz="2000" u="sng" dirty="0" smtClean="0">
                <a:hlinkClick r:id="rId6"/>
              </a:rPr>
              <a:t>www.shakespeare.org.uk</a:t>
            </a:r>
            <a:endParaRPr lang="it-CH" sz="2000" dirty="0" smtClean="0"/>
          </a:p>
          <a:p>
            <a:pPr>
              <a:buFont typeface="Wingdings" pitchFamily="2" charset="2"/>
              <a:buChar char="v"/>
            </a:pPr>
            <a:r>
              <a:rPr lang="it-CH" sz="2000" u="sng" dirty="0" smtClean="0">
                <a:hlinkClick r:id="rId7"/>
              </a:rPr>
              <a:t>www.en.wikipedia.org</a:t>
            </a:r>
            <a:endParaRPr lang="it-CH" sz="2000" dirty="0" smtClean="0"/>
          </a:p>
          <a:p>
            <a:pPr>
              <a:buNone/>
            </a:pPr>
            <a:endParaRPr lang="it-CH" sz="2000" dirty="0" smtClean="0"/>
          </a:p>
          <a:p>
            <a:pPr>
              <a:buFont typeface="Wingdings" pitchFamily="2" charset="2"/>
              <a:buChar char="v"/>
            </a:pPr>
            <a:endParaRPr lang="it-IT" sz="2000" dirty="0" smtClean="0"/>
          </a:p>
          <a:p>
            <a:pPr>
              <a:buNone/>
            </a:pPr>
            <a:endParaRPr lang="it-IT" sz="3600"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34</a:t>
            </a:fld>
            <a:endParaRPr lang="it-IT"/>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CH" dirty="0" err="1" smtClean="0">
                <a:solidFill>
                  <a:srgbClr val="C00000"/>
                </a:solidFill>
                <a:latin typeface="Book Antiqua" pitchFamily="18" charset="0"/>
              </a:rPr>
              <a:t>What</a:t>
            </a:r>
            <a:r>
              <a:rPr lang="it-CH" dirty="0" smtClean="0">
                <a:solidFill>
                  <a:srgbClr val="C00000"/>
                </a:solidFill>
                <a:latin typeface="Book Antiqua" pitchFamily="18" charset="0"/>
              </a:rPr>
              <a:t> </a:t>
            </a:r>
            <a:r>
              <a:rPr lang="it-CH" dirty="0" err="1" smtClean="0">
                <a:solidFill>
                  <a:srgbClr val="C00000"/>
                </a:solidFill>
                <a:latin typeface="Book Antiqua" pitchFamily="18" charset="0"/>
              </a:rPr>
              <a:t>is</a:t>
            </a:r>
            <a:r>
              <a:rPr lang="it-CH" dirty="0" smtClean="0">
                <a:solidFill>
                  <a:srgbClr val="C00000"/>
                </a:solidFill>
                <a:latin typeface="Book Antiqua" pitchFamily="18" charset="0"/>
              </a:rPr>
              <a:t> a </a:t>
            </a:r>
            <a:r>
              <a:rPr lang="it-CH" dirty="0" err="1" smtClean="0">
                <a:solidFill>
                  <a:srgbClr val="C00000"/>
                </a:solidFill>
                <a:latin typeface="Book Antiqua" pitchFamily="18" charset="0"/>
              </a:rPr>
              <a:t>sonnet</a:t>
            </a:r>
            <a:endParaRPr lang="it-CH" dirty="0">
              <a:solidFill>
                <a:srgbClr val="C00000"/>
              </a:solidFill>
              <a:latin typeface="Book Antiqua" pitchFamily="18" charset="0"/>
            </a:endParaRPr>
          </a:p>
        </p:txBody>
      </p:sp>
      <p:sp>
        <p:nvSpPr>
          <p:cNvPr id="2" name="Segnaposto contenuto 1"/>
          <p:cNvSpPr>
            <a:spLocks noGrp="1"/>
          </p:cNvSpPr>
          <p:nvPr>
            <p:ph idx="1"/>
          </p:nvPr>
        </p:nvSpPr>
        <p:spPr>
          <a:xfrm>
            <a:off x="395536" y="1412777"/>
            <a:ext cx="8280920" cy="4896544"/>
          </a:xfrm>
          <a:effectLst/>
        </p:spPr>
        <p:txBody>
          <a:bodyPr>
            <a:noAutofit/>
          </a:bodyPr>
          <a:lstStyle/>
          <a:p>
            <a:pPr>
              <a:buFont typeface="Wingdings" pitchFamily="2" charset="2"/>
              <a:buChar char="v"/>
            </a:pPr>
            <a:r>
              <a:rPr lang="it-CH" sz="2800" dirty="0">
                <a:latin typeface="Book Antiqua" pitchFamily="18" charset="0"/>
              </a:rPr>
              <a:t>A </a:t>
            </a:r>
            <a:r>
              <a:rPr lang="it-CH" sz="2800" dirty="0" err="1">
                <a:latin typeface="Book Antiqua" pitchFamily="18" charset="0"/>
              </a:rPr>
              <a:t>sonnet</a:t>
            </a:r>
            <a:r>
              <a:rPr lang="it-CH" sz="2800" dirty="0">
                <a:latin typeface="Book Antiqua" pitchFamily="18" charset="0"/>
              </a:rPr>
              <a:t> </a:t>
            </a:r>
            <a:r>
              <a:rPr lang="it-CH" sz="2800" dirty="0" err="1">
                <a:latin typeface="Book Antiqua" pitchFamily="18" charset="0"/>
              </a:rPr>
              <a:t>is</a:t>
            </a:r>
            <a:r>
              <a:rPr lang="it-CH" sz="2800" dirty="0">
                <a:latin typeface="Book Antiqua" pitchFamily="18" charset="0"/>
              </a:rPr>
              <a:t> a 14-line </a:t>
            </a:r>
            <a:r>
              <a:rPr lang="it-CH" sz="2800" dirty="0" err="1">
                <a:latin typeface="Book Antiqua" pitchFamily="18" charset="0"/>
              </a:rPr>
              <a:t>poem</a:t>
            </a:r>
            <a:r>
              <a:rPr lang="it-CH" sz="2800" dirty="0">
                <a:latin typeface="Book Antiqua" pitchFamily="18" charset="0"/>
              </a:rPr>
              <a:t> in </a:t>
            </a:r>
            <a:r>
              <a:rPr lang="it-CH" sz="2800" dirty="0" err="1">
                <a:latin typeface="Book Antiqua" pitchFamily="18" charset="0"/>
              </a:rPr>
              <a:t>I</a:t>
            </a:r>
            <a:r>
              <a:rPr lang="it-CH" sz="2800" dirty="0" err="1" smtClean="0">
                <a:latin typeface="Book Antiqua" pitchFamily="18" charset="0"/>
              </a:rPr>
              <a:t>ambic</a:t>
            </a:r>
            <a:r>
              <a:rPr lang="it-CH" sz="2800" dirty="0" smtClean="0">
                <a:latin typeface="Book Antiqua" pitchFamily="18" charset="0"/>
              </a:rPr>
              <a:t> </a:t>
            </a:r>
            <a:r>
              <a:rPr lang="it-CH" sz="2800" dirty="0" err="1" smtClean="0">
                <a:latin typeface="Book Antiqua" pitchFamily="18" charset="0"/>
              </a:rPr>
              <a:t>Pentameter</a:t>
            </a:r>
            <a:r>
              <a:rPr lang="it-CH" sz="2800" dirty="0" smtClean="0">
                <a:latin typeface="Book Antiqua" pitchFamily="18" charset="0"/>
              </a:rPr>
              <a:t>.</a:t>
            </a:r>
          </a:p>
          <a:p>
            <a:pPr lvl="0">
              <a:buFont typeface="Wingdings" pitchFamily="2" charset="2"/>
              <a:buChar char="v"/>
            </a:pPr>
            <a:r>
              <a:rPr lang="en-US" sz="2800" dirty="0">
                <a:latin typeface="Book Antiqua" pitchFamily="18" charset="0"/>
              </a:rPr>
              <a:t>A sonnet must follow a specific rhyme scheme, depending on the type of </a:t>
            </a:r>
            <a:r>
              <a:rPr lang="en-US" sz="2800" dirty="0" smtClean="0">
                <a:latin typeface="Book Antiqua" pitchFamily="18" charset="0"/>
              </a:rPr>
              <a:t>sonnet</a:t>
            </a:r>
            <a:r>
              <a:rPr lang="en-US" sz="2800" dirty="0">
                <a:latin typeface="Book Antiqua" pitchFamily="18" charset="0"/>
              </a:rPr>
              <a:t>.</a:t>
            </a:r>
            <a:endParaRPr lang="en-US" sz="2800" dirty="0" smtClean="0">
              <a:latin typeface="Book Antiqua" pitchFamily="18" charset="0"/>
            </a:endParaRPr>
          </a:p>
          <a:p>
            <a:pPr lvl="0">
              <a:buFont typeface="Wingdings" pitchFamily="2" charset="2"/>
              <a:buChar char="v"/>
            </a:pPr>
            <a:r>
              <a:rPr lang="en-US" altLang="it-CH" sz="2800" dirty="0" smtClean="0">
                <a:latin typeface="Book Antiqua" pitchFamily="18" charset="0"/>
              </a:rPr>
              <a:t>A </a:t>
            </a:r>
            <a:r>
              <a:rPr lang="en-US" altLang="it-CH" sz="2800" dirty="0">
                <a:latin typeface="Book Antiqua" pitchFamily="18" charset="0"/>
              </a:rPr>
              <a:t>line of Iambic Pentameter is a line with ten beats.</a:t>
            </a:r>
          </a:p>
          <a:p>
            <a:pPr>
              <a:buFont typeface="Wingdings" pitchFamily="2" charset="2"/>
              <a:buChar char="v"/>
            </a:pPr>
            <a:r>
              <a:rPr lang="en-US" altLang="it-CH" sz="2800" dirty="0" smtClean="0">
                <a:latin typeface="Book Antiqua" pitchFamily="18" charset="0"/>
              </a:rPr>
              <a:t>A </a:t>
            </a:r>
            <a:r>
              <a:rPr lang="en-US" altLang="it-CH" sz="2800" dirty="0">
                <a:latin typeface="Book Antiqua" pitchFamily="18" charset="0"/>
              </a:rPr>
              <a:t>“Iamb” is two beats, or one “</a:t>
            </a:r>
            <a:r>
              <a:rPr lang="en-US" altLang="it-CH" sz="2800" dirty="0" smtClean="0">
                <a:latin typeface="Book Antiqua" pitchFamily="18" charset="0"/>
              </a:rPr>
              <a:t>foot”.</a:t>
            </a:r>
            <a:endParaRPr lang="en-US" altLang="it-CH" sz="2800" dirty="0">
              <a:latin typeface="Book Antiqua" pitchFamily="18" charset="0"/>
            </a:endParaRPr>
          </a:p>
          <a:p>
            <a:pPr>
              <a:buFont typeface="Wingdings" pitchFamily="2" charset="2"/>
              <a:buChar char="v"/>
            </a:pPr>
            <a:r>
              <a:rPr lang="en-US" altLang="it-CH" sz="2800" dirty="0">
                <a:latin typeface="Book Antiqua" pitchFamily="18" charset="0"/>
              </a:rPr>
              <a:t>“</a:t>
            </a:r>
            <a:r>
              <a:rPr lang="en-US" altLang="it-CH" sz="2800" dirty="0" err="1">
                <a:latin typeface="Book Antiqua" pitchFamily="18" charset="0"/>
              </a:rPr>
              <a:t>Penta</a:t>
            </a:r>
            <a:r>
              <a:rPr lang="en-US" altLang="it-CH" sz="2800" dirty="0">
                <a:latin typeface="Book Antiqua" pitchFamily="18" charset="0"/>
              </a:rPr>
              <a:t>” is five </a:t>
            </a:r>
            <a:r>
              <a:rPr lang="en-US" altLang="it-CH" sz="2800" dirty="0" smtClean="0">
                <a:latin typeface="Book Antiqua" pitchFamily="18" charset="0"/>
              </a:rPr>
              <a:t>(a line </a:t>
            </a:r>
            <a:r>
              <a:rPr lang="en-US" altLang="it-CH" sz="2800" dirty="0">
                <a:latin typeface="Book Antiqua" pitchFamily="18" charset="0"/>
              </a:rPr>
              <a:t>has five “feet”).</a:t>
            </a:r>
          </a:p>
          <a:p>
            <a:pPr>
              <a:buFont typeface="Wingdings" pitchFamily="2" charset="2"/>
              <a:buChar char="v"/>
            </a:pPr>
            <a:r>
              <a:rPr lang="en-US" altLang="it-CH" sz="2800" dirty="0">
                <a:latin typeface="Book Antiqua" pitchFamily="18" charset="0"/>
              </a:rPr>
              <a:t>“Meter” is the rhythm of the poem.</a:t>
            </a:r>
          </a:p>
          <a:p>
            <a:pPr>
              <a:buFont typeface="Wingdings" pitchFamily="2" charset="2"/>
              <a:buChar char="v"/>
            </a:pPr>
            <a:r>
              <a:rPr lang="en-US" altLang="it-CH" sz="2800" dirty="0">
                <a:latin typeface="Book Antiqua" pitchFamily="18" charset="0"/>
              </a:rPr>
              <a:t>A “foot” is made of an unstressed syllable and a stressed syllable (in that order</a:t>
            </a:r>
            <a:r>
              <a:rPr lang="en-US" altLang="it-CH" sz="2800" dirty="0" smtClean="0">
                <a:latin typeface="Book Antiqua" pitchFamily="18" charset="0"/>
              </a:rPr>
              <a:t>).</a:t>
            </a:r>
            <a:endParaRPr lang="en-US" altLang="it-CH" sz="2800" dirty="0">
              <a:latin typeface="Book Antiqua" pitchFamily="18" charset="0"/>
            </a:endParaRPr>
          </a:p>
        </p:txBody>
      </p:sp>
      <p:sp>
        <p:nvSpPr>
          <p:cNvPr id="4" name="Segnaposto numero diapositiva 3"/>
          <p:cNvSpPr>
            <a:spLocks noGrp="1"/>
          </p:cNvSpPr>
          <p:nvPr>
            <p:ph type="sldNum" sz="quarter" idx="12"/>
          </p:nvPr>
        </p:nvSpPr>
        <p:spPr/>
        <p:txBody>
          <a:bodyPr/>
          <a:lstStyle/>
          <a:p>
            <a:fld id="{C4769E42-B4C6-48E8-A472-C1204A931789}" type="slidenum">
              <a:rPr lang="it-IT" smtClean="0"/>
              <a:pPr/>
              <a:t>4</a:t>
            </a:fld>
            <a:endParaRPr lang="it-IT"/>
          </a:p>
        </p:txBody>
      </p:sp>
    </p:spTree>
    <p:extLst>
      <p:ext uri="{BB962C8B-B14F-4D97-AF65-F5344CB8AC3E}">
        <p14:creationId xmlns:p14="http://schemas.microsoft.com/office/powerpoint/2010/main" xmlns="" val="2871559493"/>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332657"/>
            <a:ext cx="7776864" cy="1412776"/>
          </a:xfrm>
        </p:spPr>
        <p:txBody>
          <a:bodyPr>
            <a:noAutofit/>
          </a:bodyPr>
          <a:lstStyle/>
          <a:p>
            <a:pPr algn="ctr"/>
            <a:r>
              <a:rPr lang="it-IT" sz="3200" b="0" dirty="0" smtClean="0">
                <a:solidFill>
                  <a:srgbClr val="C00000"/>
                </a:solidFill>
                <a:latin typeface="Book Antiqua" pitchFamily="18" charset="0"/>
              </a:rPr>
              <a:t/>
            </a:r>
            <a:br>
              <a:rPr lang="it-IT" sz="3200" b="0" dirty="0" smtClean="0">
                <a:solidFill>
                  <a:srgbClr val="C00000"/>
                </a:solidFill>
                <a:latin typeface="Book Antiqua" pitchFamily="18" charset="0"/>
              </a:rPr>
            </a:br>
            <a:r>
              <a:rPr lang="it-IT" sz="3200" b="0" dirty="0">
                <a:solidFill>
                  <a:srgbClr val="C00000"/>
                </a:solidFill>
                <a:latin typeface="Book Antiqua" pitchFamily="18" charset="0"/>
              </a:rPr>
              <a:t/>
            </a:r>
            <a:br>
              <a:rPr lang="it-IT" sz="3200" b="0" dirty="0">
                <a:solidFill>
                  <a:srgbClr val="C00000"/>
                </a:solidFill>
                <a:latin typeface="Book Antiqua" pitchFamily="18" charset="0"/>
              </a:rPr>
            </a:br>
            <a:r>
              <a:rPr lang="it-IT" sz="3200" b="0" dirty="0" smtClean="0">
                <a:solidFill>
                  <a:srgbClr val="C00000"/>
                </a:solidFill>
                <a:latin typeface="Book Antiqua" pitchFamily="18" charset="0"/>
              </a:rPr>
              <a:t/>
            </a:r>
            <a:br>
              <a:rPr lang="it-IT" sz="3200" b="0" dirty="0" smtClean="0">
                <a:solidFill>
                  <a:srgbClr val="C00000"/>
                </a:solidFill>
                <a:latin typeface="Book Antiqua" pitchFamily="18" charset="0"/>
              </a:rPr>
            </a:br>
            <a:r>
              <a:rPr lang="it-IT" sz="3200" b="0" dirty="0" smtClean="0">
                <a:solidFill>
                  <a:srgbClr val="C00000"/>
                </a:solidFill>
                <a:latin typeface="Book Antiqua" pitchFamily="18" charset="0"/>
              </a:rPr>
              <a:t>The </a:t>
            </a:r>
            <a:r>
              <a:rPr lang="it-IT" sz="3200" b="0" dirty="0">
                <a:solidFill>
                  <a:srgbClr val="C00000"/>
                </a:solidFill>
                <a:latin typeface="Book Antiqua" pitchFamily="18" charset="0"/>
              </a:rPr>
              <a:t>English </a:t>
            </a:r>
            <a:r>
              <a:rPr lang="it-IT" sz="3200" b="0" dirty="0" err="1">
                <a:solidFill>
                  <a:srgbClr val="C00000"/>
                </a:solidFill>
                <a:latin typeface="Book Antiqua" pitchFamily="18" charset="0"/>
              </a:rPr>
              <a:t>Sonnet</a:t>
            </a:r>
            <a:r>
              <a:rPr lang="it-IT" sz="3200" b="0" dirty="0">
                <a:solidFill>
                  <a:srgbClr val="C00000"/>
                </a:solidFill>
                <a:latin typeface="Book Antiqua" pitchFamily="18" charset="0"/>
              </a:rPr>
              <a:t> </a:t>
            </a:r>
            <a:r>
              <a:rPr lang="it-IT" sz="3200" b="0" dirty="0" smtClean="0">
                <a:solidFill>
                  <a:srgbClr val="C00000"/>
                </a:solidFill>
                <a:latin typeface="Book Antiqua" pitchFamily="18" charset="0"/>
              </a:rPr>
              <a:t/>
            </a:r>
            <a:br>
              <a:rPr lang="it-IT" sz="3200" b="0" dirty="0" smtClean="0">
                <a:solidFill>
                  <a:srgbClr val="C00000"/>
                </a:solidFill>
                <a:latin typeface="Book Antiqua" pitchFamily="18" charset="0"/>
              </a:rPr>
            </a:br>
            <a:r>
              <a:rPr lang="it-IT" sz="3200" b="0" dirty="0" smtClean="0">
                <a:solidFill>
                  <a:srgbClr val="C00000"/>
                </a:solidFill>
                <a:latin typeface="Book Antiqua" pitchFamily="18" charset="0"/>
              </a:rPr>
              <a:t>vs</a:t>
            </a:r>
            <a:r>
              <a:rPr lang="it-IT" sz="3200" b="0" dirty="0">
                <a:solidFill>
                  <a:srgbClr val="C00000"/>
                </a:solidFill>
                <a:latin typeface="Book Antiqua" pitchFamily="18" charset="0"/>
              </a:rPr>
              <a:t>. </a:t>
            </a:r>
            <a:r>
              <a:rPr lang="it-IT" sz="3200" b="0" dirty="0" smtClean="0">
                <a:solidFill>
                  <a:srgbClr val="C00000"/>
                </a:solidFill>
                <a:latin typeface="Book Antiqua" pitchFamily="18" charset="0"/>
              </a:rPr>
              <a:t/>
            </a:r>
            <a:br>
              <a:rPr lang="it-IT" sz="3200" b="0" dirty="0" smtClean="0">
                <a:solidFill>
                  <a:srgbClr val="C00000"/>
                </a:solidFill>
                <a:latin typeface="Book Antiqua" pitchFamily="18" charset="0"/>
              </a:rPr>
            </a:br>
            <a:r>
              <a:rPr lang="it-IT" sz="3200" b="0" dirty="0" smtClean="0">
                <a:solidFill>
                  <a:srgbClr val="C00000"/>
                </a:solidFill>
                <a:latin typeface="Book Antiqua" pitchFamily="18" charset="0"/>
              </a:rPr>
              <a:t>The </a:t>
            </a:r>
            <a:r>
              <a:rPr lang="it-IT" sz="3200" b="0" dirty="0" err="1">
                <a:solidFill>
                  <a:srgbClr val="C00000"/>
                </a:solidFill>
                <a:latin typeface="Book Antiqua" pitchFamily="18" charset="0"/>
              </a:rPr>
              <a:t>Petrarchan</a:t>
            </a:r>
            <a:r>
              <a:rPr lang="it-IT" sz="3200" b="0" dirty="0">
                <a:solidFill>
                  <a:srgbClr val="C00000"/>
                </a:solidFill>
                <a:latin typeface="Book Antiqua" pitchFamily="18" charset="0"/>
              </a:rPr>
              <a:t> </a:t>
            </a:r>
            <a:r>
              <a:rPr lang="it-IT" sz="3200" b="0" dirty="0" err="1">
                <a:solidFill>
                  <a:srgbClr val="C00000"/>
                </a:solidFill>
                <a:latin typeface="Book Antiqua" pitchFamily="18" charset="0"/>
              </a:rPr>
              <a:t>Sonnet</a:t>
            </a:r>
            <a:endParaRPr lang="it-IT" sz="3200" b="0" dirty="0">
              <a:solidFill>
                <a:srgbClr val="C00000"/>
              </a:solidFill>
              <a:latin typeface="Book Antiqua" pitchFamily="18" charset="0"/>
            </a:endParaRPr>
          </a:p>
        </p:txBody>
      </p:sp>
      <p:sp>
        <p:nvSpPr>
          <p:cNvPr id="4" name="Segnaposto testo 3"/>
          <p:cNvSpPr>
            <a:spLocks noGrp="1"/>
          </p:cNvSpPr>
          <p:nvPr>
            <p:ph type="body" sz="half" idx="2"/>
          </p:nvPr>
        </p:nvSpPr>
        <p:spPr>
          <a:xfrm>
            <a:off x="827584" y="1844824"/>
            <a:ext cx="7488832" cy="4824536"/>
          </a:xfrm>
        </p:spPr>
        <p:txBody>
          <a:bodyPr>
            <a:noAutofit/>
          </a:bodyPr>
          <a:lstStyle/>
          <a:p>
            <a:pPr>
              <a:buFont typeface="Wingdings" pitchFamily="2" charset="2"/>
              <a:buChar char="v"/>
            </a:pPr>
            <a:r>
              <a:rPr lang="it-IT" sz="2400" b="1" dirty="0" smtClean="0">
                <a:latin typeface="Book Antiqua" pitchFamily="18" charset="0"/>
              </a:rPr>
              <a:t>The </a:t>
            </a:r>
            <a:r>
              <a:rPr lang="it-IT" sz="2400" b="1" dirty="0" err="1" smtClean="0">
                <a:latin typeface="Book Antiqua" pitchFamily="18" charset="0"/>
              </a:rPr>
              <a:t>Petrarchan</a:t>
            </a:r>
            <a:r>
              <a:rPr lang="it-IT" sz="2400" b="1" dirty="0" smtClean="0">
                <a:latin typeface="Book Antiqua" pitchFamily="18" charset="0"/>
              </a:rPr>
              <a:t> </a:t>
            </a:r>
            <a:r>
              <a:rPr lang="it-IT" sz="2400" b="1" dirty="0" err="1" smtClean="0">
                <a:latin typeface="Book Antiqua" pitchFamily="18" charset="0"/>
              </a:rPr>
              <a:t>sonnet</a:t>
            </a:r>
            <a:r>
              <a:rPr lang="it-IT" sz="2400" b="1" dirty="0" smtClean="0">
                <a:latin typeface="Book Antiqua" pitchFamily="18" charset="0"/>
              </a:rPr>
              <a:t> (or </a:t>
            </a:r>
            <a:r>
              <a:rPr lang="it-IT" sz="2400" b="1" dirty="0" err="1">
                <a:latin typeface="Book Antiqua" pitchFamily="18" charset="0"/>
              </a:rPr>
              <a:t>I</a:t>
            </a:r>
            <a:r>
              <a:rPr lang="it-IT" sz="2400" b="1" dirty="0" err="1" smtClean="0">
                <a:latin typeface="Book Antiqua" pitchFamily="18" charset="0"/>
              </a:rPr>
              <a:t>talian</a:t>
            </a:r>
            <a:r>
              <a:rPr lang="it-IT" sz="2400" b="1" dirty="0" smtClean="0">
                <a:latin typeface="Book Antiqua" pitchFamily="18" charset="0"/>
              </a:rPr>
              <a:t> </a:t>
            </a:r>
            <a:r>
              <a:rPr lang="it-IT" sz="2400" b="1" dirty="0" err="1" smtClean="0">
                <a:latin typeface="Book Antiqua" pitchFamily="18" charset="0"/>
              </a:rPr>
              <a:t>sonnet</a:t>
            </a:r>
            <a:r>
              <a:rPr lang="it-IT" sz="2400" b="1" dirty="0" smtClean="0">
                <a:latin typeface="Book Antiqua" pitchFamily="18" charset="0"/>
              </a:rPr>
              <a:t>) </a:t>
            </a:r>
            <a:r>
              <a:rPr lang="it-IT" sz="2400" dirty="0" smtClean="0">
                <a:latin typeface="Book Antiqua" pitchFamily="18" charset="0"/>
              </a:rPr>
              <a:t> and the </a:t>
            </a:r>
            <a:r>
              <a:rPr lang="it-IT" sz="2400" b="1" dirty="0" smtClean="0">
                <a:latin typeface="Book Antiqua" pitchFamily="18" charset="0"/>
              </a:rPr>
              <a:t>English </a:t>
            </a:r>
            <a:r>
              <a:rPr lang="it-IT" sz="2400" b="1" dirty="0" err="1" smtClean="0">
                <a:latin typeface="Book Antiqua" pitchFamily="18" charset="0"/>
              </a:rPr>
              <a:t>sonnet</a:t>
            </a:r>
            <a:r>
              <a:rPr lang="it-IT" sz="2400" dirty="0" smtClean="0">
                <a:latin typeface="Book Antiqua" pitchFamily="18" charset="0"/>
              </a:rPr>
              <a:t> </a:t>
            </a:r>
            <a:r>
              <a:rPr lang="it-IT" sz="2400" dirty="0" err="1" smtClean="0">
                <a:latin typeface="Book Antiqua" pitchFamily="18" charset="0"/>
              </a:rPr>
              <a:t>differ</a:t>
            </a:r>
            <a:r>
              <a:rPr lang="it-IT" sz="2400" dirty="0" smtClean="0">
                <a:latin typeface="Book Antiqua" pitchFamily="18" charset="0"/>
              </a:rPr>
              <a:t> </a:t>
            </a:r>
            <a:r>
              <a:rPr lang="it-IT" sz="2400" dirty="0" err="1" smtClean="0">
                <a:latin typeface="Book Antiqua" pitchFamily="18" charset="0"/>
              </a:rPr>
              <a:t>not</a:t>
            </a:r>
            <a:r>
              <a:rPr lang="it-IT" sz="2400" dirty="0" smtClean="0">
                <a:latin typeface="Book Antiqua" pitchFamily="18" charset="0"/>
              </a:rPr>
              <a:t> </a:t>
            </a:r>
            <a:r>
              <a:rPr lang="it-IT" sz="2400" dirty="0" err="1" smtClean="0">
                <a:latin typeface="Book Antiqua" pitchFamily="18" charset="0"/>
              </a:rPr>
              <a:t>only</a:t>
            </a:r>
            <a:r>
              <a:rPr lang="it-IT" sz="2400" dirty="0" smtClean="0">
                <a:latin typeface="Book Antiqua" pitchFamily="18" charset="0"/>
              </a:rPr>
              <a:t> in </a:t>
            </a:r>
            <a:r>
              <a:rPr lang="it-IT" sz="2400" dirty="0" err="1" smtClean="0">
                <a:latin typeface="Book Antiqua" pitchFamily="18" charset="0"/>
              </a:rPr>
              <a:t>their</a:t>
            </a:r>
            <a:r>
              <a:rPr lang="it-IT" sz="2400" dirty="0" smtClean="0">
                <a:latin typeface="Book Antiqua" pitchFamily="18" charset="0"/>
              </a:rPr>
              <a:t> </a:t>
            </a:r>
            <a:r>
              <a:rPr lang="it-IT" sz="2400" dirty="0" err="1" smtClean="0">
                <a:latin typeface="Book Antiqua" pitchFamily="18" charset="0"/>
              </a:rPr>
              <a:t>respective</a:t>
            </a:r>
            <a:r>
              <a:rPr lang="it-IT" sz="2400" dirty="0" smtClean="0">
                <a:latin typeface="Book Antiqua" pitchFamily="18" charset="0"/>
              </a:rPr>
              <a:t> </a:t>
            </a:r>
            <a:r>
              <a:rPr lang="it-IT" sz="2400" dirty="0" err="1" smtClean="0">
                <a:latin typeface="Book Antiqua" pitchFamily="18" charset="0"/>
              </a:rPr>
              <a:t>formal</a:t>
            </a:r>
            <a:r>
              <a:rPr lang="it-IT" sz="2400" dirty="0" smtClean="0">
                <a:latin typeface="Book Antiqua" pitchFamily="18" charset="0"/>
              </a:rPr>
              <a:t> </a:t>
            </a:r>
            <a:r>
              <a:rPr lang="it-IT" sz="2400" dirty="0" err="1" smtClean="0">
                <a:latin typeface="Book Antiqua" pitchFamily="18" charset="0"/>
              </a:rPr>
              <a:t>structures</a:t>
            </a:r>
            <a:r>
              <a:rPr lang="it-IT" sz="2400" dirty="0" smtClean="0">
                <a:latin typeface="Book Antiqua" pitchFamily="18" charset="0"/>
              </a:rPr>
              <a:t>, </a:t>
            </a:r>
            <a:r>
              <a:rPr lang="it-IT" sz="2400" dirty="0" err="1" smtClean="0">
                <a:latin typeface="Book Antiqua" pitchFamily="18" charset="0"/>
              </a:rPr>
              <a:t>but</a:t>
            </a:r>
            <a:r>
              <a:rPr lang="it-IT" sz="2400" dirty="0" smtClean="0">
                <a:latin typeface="Book Antiqua" pitchFamily="18" charset="0"/>
              </a:rPr>
              <a:t> </a:t>
            </a:r>
            <a:r>
              <a:rPr lang="it-IT" sz="2400" dirty="0" err="1" smtClean="0">
                <a:latin typeface="Book Antiqua" pitchFamily="18" charset="0"/>
              </a:rPr>
              <a:t>also</a:t>
            </a:r>
            <a:r>
              <a:rPr lang="it-IT" sz="2400" dirty="0" smtClean="0">
                <a:latin typeface="Book Antiqua" pitchFamily="18" charset="0"/>
              </a:rPr>
              <a:t> in the way </a:t>
            </a:r>
            <a:r>
              <a:rPr lang="it-IT" sz="2400" dirty="0" err="1" smtClean="0">
                <a:latin typeface="Book Antiqua" pitchFamily="18" charset="0"/>
              </a:rPr>
              <a:t>their</a:t>
            </a:r>
            <a:r>
              <a:rPr lang="it-IT" sz="2400" dirty="0" smtClean="0">
                <a:latin typeface="Book Antiqua" pitchFamily="18" charset="0"/>
              </a:rPr>
              <a:t> </a:t>
            </a:r>
            <a:r>
              <a:rPr lang="it-IT" sz="2400" dirty="0" err="1" smtClean="0">
                <a:latin typeface="Book Antiqua" pitchFamily="18" charset="0"/>
              </a:rPr>
              <a:t>content</a:t>
            </a:r>
            <a:r>
              <a:rPr lang="it-IT" sz="2400" dirty="0" smtClean="0">
                <a:latin typeface="Book Antiqua" pitchFamily="18" charset="0"/>
              </a:rPr>
              <a:t> </a:t>
            </a:r>
            <a:r>
              <a:rPr lang="it-IT" sz="2400" dirty="0" err="1" smtClean="0">
                <a:latin typeface="Book Antiqua" pitchFamily="18" charset="0"/>
              </a:rPr>
              <a:t>is</a:t>
            </a:r>
            <a:r>
              <a:rPr lang="it-IT" sz="2400" dirty="0" smtClean="0">
                <a:latin typeface="Book Antiqua" pitchFamily="18" charset="0"/>
              </a:rPr>
              <a:t> </a:t>
            </a:r>
            <a:r>
              <a:rPr lang="it-IT" sz="2400" dirty="0" err="1" smtClean="0">
                <a:latin typeface="Book Antiqua" pitchFamily="18" charset="0"/>
              </a:rPr>
              <a:t>ordered</a:t>
            </a:r>
            <a:r>
              <a:rPr lang="it-IT" sz="2400" dirty="0" smtClean="0">
                <a:latin typeface="Book Antiqua" pitchFamily="18" charset="0"/>
              </a:rPr>
              <a:t> </a:t>
            </a:r>
            <a:r>
              <a:rPr lang="it-IT" sz="2400" dirty="0" err="1" smtClean="0">
                <a:latin typeface="Book Antiqua" pitchFamily="18" charset="0"/>
              </a:rPr>
              <a:t>by</a:t>
            </a:r>
            <a:r>
              <a:rPr lang="it-IT" sz="2400" dirty="0" smtClean="0">
                <a:latin typeface="Book Antiqua" pitchFamily="18" charset="0"/>
              </a:rPr>
              <a:t> the </a:t>
            </a:r>
            <a:r>
              <a:rPr lang="it-IT" sz="2400" dirty="0" err="1" smtClean="0">
                <a:latin typeface="Book Antiqua" pitchFamily="18" charset="0"/>
              </a:rPr>
              <a:t>introduction</a:t>
            </a:r>
            <a:r>
              <a:rPr lang="it-IT" sz="2400" dirty="0" smtClean="0">
                <a:latin typeface="Book Antiqua" pitchFamily="18" charset="0"/>
              </a:rPr>
              <a:t> </a:t>
            </a:r>
            <a:r>
              <a:rPr lang="it-IT" sz="2400" dirty="0" err="1" smtClean="0">
                <a:latin typeface="Book Antiqua" pitchFamily="18" charset="0"/>
              </a:rPr>
              <a:t>of</a:t>
            </a:r>
            <a:r>
              <a:rPr lang="it-IT" sz="2400" dirty="0" smtClean="0">
                <a:latin typeface="Book Antiqua" pitchFamily="18" charset="0"/>
              </a:rPr>
              <a:t> the </a:t>
            </a:r>
            <a:r>
              <a:rPr lang="it-IT" sz="2400" b="1" dirty="0" smtClean="0">
                <a:latin typeface="Book Antiqua" pitchFamily="18" charset="0"/>
              </a:rPr>
              <a:t>turn (</a:t>
            </a:r>
            <a:r>
              <a:rPr lang="it-IT" sz="2400" b="1" i="1" dirty="0" smtClean="0">
                <a:latin typeface="Book Antiqua" pitchFamily="18" charset="0"/>
              </a:rPr>
              <a:t>volta</a:t>
            </a:r>
            <a:r>
              <a:rPr lang="it-IT" sz="2400" b="1" dirty="0" smtClean="0">
                <a:latin typeface="Book Antiqua" pitchFamily="18" charset="0"/>
              </a:rPr>
              <a:t>).</a:t>
            </a:r>
            <a:endParaRPr lang="it-IT" sz="2400" b="1" dirty="0">
              <a:latin typeface="Book Antiqua" pitchFamily="18" charset="0"/>
            </a:endParaRPr>
          </a:p>
          <a:p>
            <a:pPr>
              <a:buFont typeface="Wingdings" pitchFamily="2" charset="2"/>
              <a:buChar char="v"/>
            </a:pPr>
            <a:r>
              <a:rPr lang="it-IT" sz="2400" b="1" dirty="0" smtClean="0">
                <a:latin typeface="Book Antiqua" pitchFamily="18" charset="0"/>
              </a:rPr>
              <a:t>The </a:t>
            </a:r>
            <a:r>
              <a:rPr lang="it-IT" sz="2400" b="1" dirty="0" err="1" smtClean="0">
                <a:latin typeface="Book Antiqua" pitchFamily="18" charset="0"/>
              </a:rPr>
              <a:t>Petrarchan</a:t>
            </a:r>
            <a:r>
              <a:rPr lang="it-IT" sz="2400" b="1" dirty="0" smtClean="0">
                <a:latin typeface="Book Antiqua" pitchFamily="18" charset="0"/>
              </a:rPr>
              <a:t> </a:t>
            </a:r>
            <a:r>
              <a:rPr lang="it-IT" sz="2400" b="1" dirty="0" err="1" smtClean="0">
                <a:latin typeface="Book Antiqua" pitchFamily="18" charset="0"/>
              </a:rPr>
              <a:t>Sonnet</a:t>
            </a:r>
            <a:r>
              <a:rPr lang="it-IT" sz="2400" b="1" dirty="0" smtClean="0">
                <a:latin typeface="Book Antiqua" pitchFamily="18" charset="0"/>
              </a:rPr>
              <a:t> </a:t>
            </a:r>
            <a:r>
              <a:rPr lang="it-IT" sz="2400" dirty="0" err="1" smtClean="0">
                <a:latin typeface="Book Antiqua" pitchFamily="18" charset="0"/>
              </a:rPr>
              <a:t>consists</a:t>
            </a:r>
            <a:r>
              <a:rPr lang="it-IT" sz="2400" dirty="0" smtClean="0">
                <a:latin typeface="Book Antiqua" pitchFamily="18" charset="0"/>
              </a:rPr>
              <a:t> </a:t>
            </a:r>
            <a:r>
              <a:rPr lang="it-IT" sz="2400" dirty="0" err="1" smtClean="0">
                <a:latin typeface="Book Antiqua" pitchFamily="18" charset="0"/>
              </a:rPr>
              <a:t>of</a:t>
            </a:r>
            <a:r>
              <a:rPr lang="it-IT" sz="2400" dirty="0" smtClean="0">
                <a:latin typeface="Book Antiqua" pitchFamily="18" charset="0"/>
              </a:rPr>
              <a:t> </a:t>
            </a:r>
            <a:r>
              <a:rPr lang="it-IT" sz="2400" dirty="0" err="1" smtClean="0">
                <a:latin typeface="Book Antiqua" pitchFamily="18" charset="0"/>
              </a:rPr>
              <a:t>an</a:t>
            </a:r>
            <a:r>
              <a:rPr lang="it-IT" sz="2400" dirty="0" smtClean="0">
                <a:latin typeface="Book Antiqua" pitchFamily="18" charset="0"/>
              </a:rPr>
              <a:t> </a:t>
            </a:r>
            <a:r>
              <a:rPr lang="it-IT" sz="2400" dirty="0" err="1" smtClean="0">
                <a:latin typeface="Book Antiqua" pitchFamily="18" charset="0"/>
              </a:rPr>
              <a:t>eight-line</a:t>
            </a:r>
            <a:r>
              <a:rPr lang="it-IT" sz="2400" dirty="0" smtClean="0">
                <a:latin typeface="Book Antiqua" pitchFamily="18" charset="0"/>
              </a:rPr>
              <a:t> </a:t>
            </a:r>
            <a:r>
              <a:rPr lang="it-IT" sz="2400" i="1" dirty="0" err="1" smtClean="0">
                <a:latin typeface="Book Antiqua" pitchFamily="18" charset="0"/>
              </a:rPr>
              <a:t>octave</a:t>
            </a:r>
            <a:r>
              <a:rPr lang="it-IT" sz="2400" i="1" dirty="0" smtClean="0">
                <a:latin typeface="Book Antiqua" pitchFamily="18" charset="0"/>
              </a:rPr>
              <a:t> </a:t>
            </a:r>
            <a:r>
              <a:rPr lang="it-IT" sz="2400" dirty="0" err="1" smtClean="0">
                <a:latin typeface="Book Antiqua" pitchFamily="18" charset="0"/>
              </a:rPr>
              <a:t>followed</a:t>
            </a:r>
            <a:r>
              <a:rPr lang="it-IT" sz="2400" dirty="0" smtClean="0">
                <a:latin typeface="Book Antiqua" pitchFamily="18" charset="0"/>
              </a:rPr>
              <a:t> </a:t>
            </a:r>
            <a:r>
              <a:rPr lang="it-IT" sz="2400" dirty="0" err="1" smtClean="0">
                <a:latin typeface="Book Antiqua" pitchFamily="18" charset="0"/>
              </a:rPr>
              <a:t>by</a:t>
            </a:r>
            <a:r>
              <a:rPr lang="it-IT" sz="2400" dirty="0" smtClean="0">
                <a:latin typeface="Book Antiqua" pitchFamily="18" charset="0"/>
              </a:rPr>
              <a:t> a </a:t>
            </a:r>
            <a:r>
              <a:rPr lang="it-IT" sz="2400" dirty="0" err="1" smtClean="0">
                <a:latin typeface="Book Antiqua" pitchFamily="18" charset="0"/>
              </a:rPr>
              <a:t>six-line</a:t>
            </a:r>
            <a:r>
              <a:rPr lang="it-IT" sz="2400" dirty="0" smtClean="0">
                <a:latin typeface="Book Antiqua" pitchFamily="18" charset="0"/>
              </a:rPr>
              <a:t> </a:t>
            </a:r>
            <a:r>
              <a:rPr lang="it-IT" sz="2400" i="1" dirty="0" err="1" smtClean="0">
                <a:latin typeface="Book Antiqua" pitchFamily="18" charset="0"/>
              </a:rPr>
              <a:t>sestet</a:t>
            </a:r>
            <a:r>
              <a:rPr lang="it-IT" sz="2400" i="1" dirty="0" smtClean="0">
                <a:latin typeface="Book Antiqua" pitchFamily="18" charset="0"/>
              </a:rPr>
              <a:t>.</a:t>
            </a:r>
          </a:p>
          <a:p>
            <a:pPr>
              <a:buFont typeface="Wingdings" pitchFamily="2" charset="2"/>
              <a:buChar char="v"/>
            </a:pPr>
            <a:r>
              <a:rPr lang="it-IT" sz="2400" b="1" dirty="0" smtClean="0">
                <a:latin typeface="Book Antiqua" pitchFamily="18" charset="0"/>
              </a:rPr>
              <a:t>Thomas </a:t>
            </a:r>
            <a:r>
              <a:rPr lang="it-IT" sz="2400" b="1" dirty="0" err="1" smtClean="0">
                <a:latin typeface="Book Antiqua" pitchFamily="18" charset="0"/>
              </a:rPr>
              <a:t>Wyatt</a:t>
            </a:r>
            <a:r>
              <a:rPr lang="it-IT" sz="2400" b="1" dirty="0" smtClean="0">
                <a:latin typeface="Book Antiqua" pitchFamily="18" charset="0"/>
              </a:rPr>
              <a:t> </a:t>
            </a:r>
            <a:r>
              <a:rPr lang="it-IT" sz="2400" dirty="0" err="1" smtClean="0">
                <a:latin typeface="Book Antiqua" pitchFamily="18" charset="0"/>
              </a:rPr>
              <a:t>divided</a:t>
            </a:r>
            <a:r>
              <a:rPr lang="it-IT" sz="2400" dirty="0" smtClean="0">
                <a:latin typeface="Book Antiqua" pitchFamily="18" charset="0"/>
              </a:rPr>
              <a:t> </a:t>
            </a:r>
            <a:r>
              <a:rPr lang="it-IT" sz="2400" dirty="0" err="1" smtClean="0">
                <a:latin typeface="Book Antiqua" pitchFamily="18" charset="0"/>
              </a:rPr>
              <a:t>his</a:t>
            </a:r>
            <a:r>
              <a:rPr lang="it-IT" sz="2400" dirty="0" smtClean="0">
                <a:latin typeface="Book Antiqua" pitchFamily="18" charset="0"/>
              </a:rPr>
              <a:t> </a:t>
            </a:r>
            <a:r>
              <a:rPr lang="it-IT" sz="2400" dirty="0" err="1" smtClean="0">
                <a:latin typeface="Book Antiqua" pitchFamily="18" charset="0"/>
              </a:rPr>
              <a:t>sonnets</a:t>
            </a:r>
            <a:r>
              <a:rPr lang="it-IT" sz="2400" dirty="0" smtClean="0">
                <a:latin typeface="Book Antiqua" pitchFamily="18" charset="0"/>
              </a:rPr>
              <a:t> </a:t>
            </a:r>
            <a:r>
              <a:rPr lang="it-IT" sz="2400" dirty="0" err="1" smtClean="0">
                <a:latin typeface="Book Antiqua" pitchFamily="18" charset="0"/>
              </a:rPr>
              <a:t>into</a:t>
            </a:r>
            <a:r>
              <a:rPr lang="it-IT" sz="2400" dirty="0" smtClean="0">
                <a:latin typeface="Book Antiqua" pitchFamily="18" charset="0"/>
              </a:rPr>
              <a:t> </a:t>
            </a:r>
            <a:r>
              <a:rPr lang="it-IT" sz="2400" dirty="0" err="1" smtClean="0">
                <a:latin typeface="Book Antiqua" pitchFamily="18" charset="0"/>
              </a:rPr>
              <a:t>three</a:t>
            </a:r>
            <a:r>
              <a:rPr lang="it-IT" sz="2400" dirty="0" smtClean="0">
                <a:latin typeface="Book Antiqua" pitchFamily="18" charset="0"/>
              </a:rPr>
              <a:t> </a:t>
            </a:r>
            <a:r>
              <a:rPr lang="it-IT" sz="2400" i="1" dirty="0" err="1" smtClean="0">
                <a:latin typeface="Book Antiqua" pitchFamily="18" charset="0"/>
              </a:rPr>
              <a:t>quartets</a:t>
            </a:r>
            <a:r>
              <a:rPr lang="it-IT" sz="2400" i="1" dirty="0" smtClean="0">
                <a:latin typeface="Book Antiqua" pitchFamily="18" charset="0"/>
              </a:rPr>
              <a:t> </a:t>
            </a:r>
            <a:r>
              <a:rPr lang="it-IT" sz="2400" dirty="0" smtClean="0">
                <a:latin typeface="Book Antiqua" pitchFamily="18" charset="0"/>
              </a:rPr>
              <a:t>and a </a:t>
            </a:r>
            <a:r>
              <a:rPr lang="it-IT" sz="2400" i="1" dirty="0" err="1" smtClean="0">
                <a:latin typeface="Book Antiqua" pitchFamily="18" charset="0"/>
              </a:rPr>
              <a:t>final</a:t>
            </a:r>
            <a:r>
              <a:rPr lang="it-IT" sz="2400" i="1" dirty="0" smtClean="0">
                <a:latin typeface="Book Antiqua" pitchFamily="18" charset="0"/>
              </a:rPr>
              <a:t> couplet</a:t>
            </a:r>
            <a:r>
              <a:rPr lang="it-IT" sz="2400" dirty="0" smtClean="0">
                <a:latin typeface="Book Antiqua" pitchFamily="18" charset="0"/>
              </a:rPr>
              <a:t>. </a:t>
            </a:r>
            <a:r>
              <a:rPr lang="en-US" sz="2400" dirty="0" smtClean="0"/>
              <a:t>Wyatt employed the </a:t>
            </a:r>
            <a:r>
              <a:rPr lang="en-US" sz="2400" dirty="0" err="1" smtClean="0"/>
              <a:t>Petrarchan</a:t>
            </a:r>
            <a:r>
              <a:rPr lang="en-US" sz="2400" dirty="0" smtClean="0"/>
              <a:t> octave, but his most common sestet scheme is </a:t>
            </a:r>
            <a:r>
              <a:rPr lang="en-US" sz="2400" i="1" dirty="0" err="1" smtClean="0"/>
              <a:t>cddc</a:t>
            </a:r>
            <a:r>
              <a:rPr lang="en-US" sz="2400" i="1" dirty="0" smtClean="0"/>
              <a:t> </a:t>
            </a:r>
            <a:r>
              <a:rPr lang="en-US" sz="2400" i="1" dirty="0" err="1" smtClean="0"/>
              <a:t>ee</a:t>
            </a:r>
            <a:r>
              <a:rPr lang="en-US" sz="2400" dirty="0" smtClean="0"/>
              <a:t>. </a:t>
            </a:r>
            <a:endParaRPr lang="it-IT" sz="2400" dirty="0" smtClean="0">
              <a:latin typeface="Book Antiqua" pitchFamily="18" charset="0"/>
            </a:endParaRPr>
          </a:p>
          <a:p>
            <a:pPr>
              <a:buFont typeface="Wingdings" pitchFamily="2" charset="2"/>
              <a:buChar char="v"/>
            </a:pPr>
            <a:r>
              <a:rPr lang="it-IT" sz="2400" b="1" dirty="0" smtClean="0">
                <a:latin typeface="Book Antiqua" pitchFamily="18" charset="0"/>
              </a:rPr>
              <a:t>Edmund Spencer </a:t>
            </a:r>
            <a:r>
              <a:rPr lang="it-IT" sz="2400" dirty="0" err="1" smtClean="0">
                <a:latin typeface="Book Antiqua" pitchFamily="18" charset="0"/>
              </a:rPr>
              <a:t>introduced</a:t>
            </a:r>
            <a:r>
              <a:rPr lang="it-IT" sz="2400" dirty="0" smtClean="0">
                <a:latin typeface="Book Antiqua" pitchFamily="18" charset="0"/>
              </a:rPr>
              <a:t> the </a:t>
            </a:r>
            <a:r>
              <a:rPr lang="it-IT" sz="2400" dirty="0" err="1" smtClean="0">
                <a:latin typeface="Book Antiqua" pitchFamily="18" charset="0"/>
              </a:rPr>
              <a:t>rhyme</a:t>
            </a:r>
            <a:r>
              <a:rPr lang="it-IT" sz="2400" dirty="0" smtClean="0">
                <a:latin typeface="Book Antiqua" pitchFamily="18" charset="0"/>
              </a:rPr>
              <a:t> pattern </a:t>
            </a:r>
            <a:r>
              <a:rPr lang="it-IT" sz="2400" dirty="0" err="1" smtClean="0">
                <a:latin typeface="Book Antiqua" pitchFamily="18" charset="0"/>
              </a:rPr>
              <a:t>abab</a:t>
            </a:r>
            <a:r>
              <a:rPr lang="it-IT" sz="2400" dirty="0" smtClean="0">
                <a:latin typeface="Book Antiqua" pitchFamily="18" charset="0"/>
              </a:rPr>
              <a:t> – </a:t>
            </a:r>
            <a:r>
              <a:rPr lang="it-IT" sz="2400" dirty="0" err="1" smtClean="0">
                <a:latin typeface="Book Antiqua" pitchFamily="18" charset="0"/>
              </a:rPr>
              <a:t>bcbc</a:t>
            </a:r>
            <a:r>
              <a:rPr lang="it-IT" sz="2400" dirty="0" smtClean="0">
                <a:latin typeface="Book Antiqua" pitchFamily="18" charset="0"/>
              </a:rPr>
              <a:t> </a:t>
            </a:r>
            <a:r>
              <a:rPr lang="it-IT" sz="2400" dirty="0" err="1" smtClean="0">
                <a:latin typeface="Book Antiqua" pitchFamily="18" charset="0"/>
              </a:rPr>
              <a:t>to</a:t>
            </a:r>
            <a:r>
              <a:rPr lang="it-IT" sz="2400" dirty="0" smtClean="0">
                <a:latin typeface="Book Antiqua" pitchFamily="18" charset="0"/>
              </a:rPr>
              <a:t> the </a:t>
            </a:r>
            <a:r>
              <a:rPr lang="it-IT" sz="2400" dirty="0" err="1" smtClean="0">
                <a:latin typeface="Book Antiqua" pitchFamily="18" charset="0"/>
              </a:rPr>
              <a:t>initial</a:t>
            </a:r>
            <a:r>
              <a:rPr lang="it-IT" sz="2400" dirty="0" smtClean="0">
                <a:latin typeface="Book Antiqua" pitchFamily="18" charset="0"/>
              </a:rPr>
              <a:t> </a:t>
            </a:r>
            <a:r>
              <a:rPr lang="it-IT" sz="2400" i="1" dirty="0" err="1" smtClean="0">
                <a:latin typeface="Book Antiqua" pitchFamily="18" charset="0"/>
              </a:rPr>
              <a:t>octave</a:t>
            </a:r>
            <a:r>
              <a:rPr lang="it-IT" sz="2400" i="1" dirty="0" smtClean="0">
                <a:latin typeface="Book Antiqua" pitchFamily="18" charset="0"/>
              </a:rPr>
              <a:t>.</a:t>
            </a:r>
            <a:endParaRPr lang="it-IT" sz="2400" dirty="0">
              <a:latin typeface="Book Antiqua" pitchFamily="18" charset="0"/>
            </a:endParaRPr>
          </a:p>
        </p:txBody>
      </p:sp>
      <p:sp>
        <p:nvSpPr>
          <p:cNvPr id="5" name="Segnaposto numero diapositiva 4"/>
          <p:cNvSpPr>
            <a:spLocks noGrp="1"/>
          </p:cNvSpPr>
          <p:nvPr>
            <p:ph type="sldNum" sz="quarter" idx="12"/>
          </p:nvPr>
        </p:nvSpPr>
        <p:spPr/>
        <p:txBody>
          <a:bodyPr/>
          <a:lstStyle/>
          <a:p>
            <a:fld id="{C4769E42-B4C6-48E8-A472-C1204A931789}" type="slidenum">
              <a:rPr lang="it-IT" smtClean="0"/>
              <a:pPr/>
              <a:t>5</a:t>
            </a:fld>
            <a:endParaRPr lang="it-IT"/>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Font typeface="Wingdings" pitchFamily="2" charset="2"/>
              <a:buChar char="v"/>
            </a:pPr>
            <a:r>
              <a:rPr lang="it-IT" sz="2800" dirty="0" err="1" smtClean="0"/>
              <a:t>Thus</a:t>
            </a:r>
            <a:r>
              <a:rPr lang="it-IT" sz="2800" dirty="0" smtClean="0"/>
              <a:t>, a </a:t>
            </a:r>
            <a:r>
              <a:rPr lang="it-IT" sz="2800" dirty="0" err="1" smtClean="0"/>
              <a:t>structural</a:t>
            </a:r>
            <a:r>
              <a:rPr lang="it-IT" sz="2800" dirty="0" smtClean="0"/>
              <a:t> </a:t>
            </a:r>
            <a:r>
              <a:rPr lang="it-IT" sz="2800" dirty="0" err="1" smtClean="0"/>
              <a:t>feature</a:t>
            </a:r>
            <a:r>
              <a:rPr lang="it-IT" sz="2800" dirty="0" smtClean="0"/>
              <a:t> of the English </a:t>
            </a:r>
            <a:r>
              <a:rPr lang="it-IT" sz="2800" dirty="0" err="1" smtClean="0"/>
              <a:t>Sonnet</a:t>
            </a:r>
            <a:r>
              <a:rPr lang="it-IT" sz="2800" dirty="0" smtClean="0"/>
              <a:t> </a:t>
            </a:r>
            <a:r>
              <a:rPr lang="it-IT" sz="2800" dirty="0" err="1" smtClean="0"/>
              <a:t>is</a:t>
            </a:r>
            <a:r>
              <a:rPr lang="it-IT" sz="2800" dirty="0" smtClean="0"/>
              <a:t> the </a:t>
            </a:r>
            <a:r>
              <a:rPr lang="it-IT" sz="2800" i="1" dirty="0" err="1" smtClean="0"/>
              <a:t>final</a:t>
            </a:r>
            <a:r>
              <a:rPr lang="it-IT" sz="2800" i="1" dirty="0" smtClean="0"/>
              <a:t> couplet</a:t>
            </a:r>
            <a:r>
              <a:rPr lang="it-IT" sz="2800" dirty="0" smtClean="0"/>
              <a:t>, </a:t>
            </a:r>
            <a:r>
              <a:rPr lang="it-IT" sz="2800" dirty="0" err="1" smtClean="0"/>
              <a:t>which</a:t>
            </a:r>
            <a:r>
              <a:rPr lang="it-IT" sz="2800" dirty="0" smtClean="0"/>
              <a:t> </a:t>
            </a:r>
            <a:r>
              <a:rPr lang="it-IT" sz="2800" dirty="0" err="1" smtClean="0"/>
              <a:t>also</a:t>
            </a:r>
            <a:r>
              <a:rPr lang="it-IT" sz="2800" dirty="0" smtClean="0"/>
              <a:t> </a:t>
            </a:r>
            <a:r>
              <a:rPr lang="it-IT" sz="2800" dirty="0" err="1" smtClean="0"/>
              <a:t>has</a:t>
            </a:r>
            <a:r>
              <a:rPr lang="it-IT" sz="2800" dirty="0" smtClean="0"/>
              <a:t> an </a:t>
            </a:r>
            <a:r>
              <a:rPr lang="it-IT" sz="2800" dirty="0" err="1" smtClean="0"/>
              <a:t>effect</a:t>
            </a:r>
            <a:r>
              <a:rPr lang="it-IT" sz="2800" dirty="0" smtClean="0"/>
              <a:t> on </a:t>
            </a:r>
            <a:r>
              <a:rPr lang="it-IT" sz="2800" dirty="0" err="1" smtClean="0"/>
              <a:t>how</a:t>
            </a:r>
            <a:r>
              <a:rPr lang="it-IT" sz="2800" dirty="0" smtClean="0"/>
              <a:t> the </a:t>
            </a:r>
            <a:r>
              <a:rPr lang="it-IT" sz="2800" dirty="0" err="1" smtClean="0"/>
              <a:t>poem</a:t>
            </a:r>
            <a:r>
              <a:rPr lang="it-IT" sz="2800" dirty="0" smtClean="0"/>
              <a:t>’s </a:t>
            </a:r>
            <a:r>
              <a:rPr lang="it-IT" sz="2800" dirty="0" err="1" smtClean="0"/>
              <a:t>content</a:t>
            </a:r>
            <a:r>
              <a:rPr lang="it-IT" sz="2800" dirty="0" smtClean="0"/>
              <a:t> </a:t>
            </a:r>
            <a:r>
              <a:rPr lang="it-IT" sz="2800" dirty="0" err="1" smtClean="0"/>
              <a:t>is</a:t>
            </a:r>
            <a:r>
              <a:rPr lang="it-IT" sz="2800" dirty="0" smtClean="0"/>
              <a:t> </a:t>
            </a:r>
            <a:r>
              <a:rPr lang="it-IT" sz="2800" dirty="0" err="1" smtClean="0"/>
              <a:t>ordered</a:t>
            </a:r>
            <a:r>
              <a:rPr lang="it-IT" sz="2800" dirty="0" smtClean="0"/>
              <a:t>.</a:t>
            </a:r>
          </a:p>
          <a:p>
            <a:pPr>
              <a:buFont typeface="Wingdings" pitchFamily="2" charset="2"/>
              <a:buChar char="v"/>
            </a:pPr>
            <a:endParaRPr lang="it-IT" sz="2800" dirty="0" smtClean="0"/>
          </a:p>
          <a:p>
            <a:pPr>
              <a:buFont typeface="Wingdings" pitchFamily="2" charset="2"/>
              <a:buChar char="v"/>
            </a:pPr>
            <a:r>
              <a:rPr lang="it-IT" sz="2800" dirty="0" smtClean="0"/>
              <a:t>In the </a:t>
            </a:r>
            <a:r>
              <a:rPr lang="it-IT" sz="2800" dirty="0" err="1" smtClean="0"/>
              <a:t>Petrarchan</a:t>
            </a:r>
            <a:r>
              <a:rPr lang="it-IT" sz="2800" dirty="0" smtClean="0"/>
              <a:t> </a:t>
            </a:r>
            <a:r>
              <a:rPr lang="it-IT" sz="2800" dirty="0" err="1" smtClean="0"/>
              <a:t>Sonnet</a:t>
            </a:r>
            <a:r>
              <a:rPr lang="it-IT" sz="2800" dirty="0" smtClean="0"/>
              <a:t> the </a:t>
            </a:r>
            <a:r>
              <a:rPr lang="it-IT" sz="2800" b="1" i="1" dirty="0" smtClean="0"/>
              <a:t>volta</a:t>
            </a:r>
            <a:r>
              <a:rPr lang="it-IT" sz="2800" dirty="0" smtClean="0"/>
              <a:t>, </a:t>
            </a:r>
            <a:r>
              <a:rPr lang="it-IT" sz="2800" dirty="0" err="1" smtClean="0"/>
              <a:t>meaning</a:t>
            </a:r>
            <a:r>
              <a:rPr lang="it-IT" sz="2800" dirty="0" smtClean="0"/>
              <a:t>  the </a:t>
            </a:r>
            <a:r>
              <a:rPr lang="it-IT" sz="2800" dirty="0" err="1" smtClean="0"/>
              <a:t>division</a:t>
            </a:r>
            <a:r>
              <a:rPr lang="it-IT" sz="2800" dirty="0" smtClean="0"/>
              <a:t> or break, in the </a:t>
            </a:r>
            <a:r>
              <a:rPr lang="it-IT" sz="2800" dirty="0" err="1" smtClean="0"/>
              <a:t>sonnet</a:t>
            </a:r>
            <a:r>
              <a:rPr lang="it-IT" sz="2800" dirty="0" smtClean="0"/>
              <a:t>’s </a:t>
            </a:r>
            <a:r>
              <a:rPr lang="it-IT" sz="2800" dirty="0" err="1" smtClean="0"/>
              <a:t>content</a:t>
            </a:r>
            <a:r>
              <a:rPr lang="it-IT" sz="2800" dirty="0" smtClean="0"/>
              <a:t> </a:t>
            </a:r>
            <a:r>
              <a:rPr lang="it-IT" sz="2800" dirty="0" err="1" smtClean="0"/>
              <a:t>occurs</a:t>
            </a:r>
            <a:r>
              <a:rPr lang="it-IT" sz="2800" dirty="0" smtClean="0"/>
              <a:t> </a:t>
            </a:r>
            <a:r>
              <a:rPr lang="it-IT" sz="2800" dirty="0" err="1" smtClean="0"/>
              <a:t>between</a:t>
            </a:r>
            <a:r>
              <a:rPr lang="it-IT" sz="2800" dirty="0" smtClean="0"/>
              <a:t> the </a:t>
            </a:r>
            <a:r>
              <a:rPr lang="it-IT" sz="2800" dirty="0" err="1" smtClean="0"/>
              <a:t>eight-line</a:t>
            </a:r>
            <a:r>
              <a:rPr lang="it-IT" sz="2800" dirty="0" smtClean="0"/>
              <a:t> </a:t>
            </a:r>
            <a:r>
              <a:rPr lang="it-IT" sz="2800" dirty="0" err="1" smtClean="0"/>
              <a:t>octave</a:t>
            </a:r>
            <a:r>
              <a:rPr lang="it-IT" sz="2800" dirty="0" smtClean="0"/>
              <a:t> and the </a:t>
            </a:r>
            <a:r>
              <a:rPr lang="it-IT" sz="2800" dirty="0" err="1" smtClean="0"/>
              <a:t>following</a:t>
            </a:r>
            <a:r>
              <a:rPr lang="it-IT" sz="2800" dirty="0" smtClean="0"/>
              <a:t> </a:t>
            </a:r>
            <a:r>
              <a:rPr lang="it-IT" sz="2800" dirty="0" err="1" smtClean="0"/>
              <a:t>six-line</a:t>
            </a:r>
            <a:r>
              <a:rPr lang="it-IT" sz="2800" dirty="0" smtClean="0"/>
              <a:t> </a:t>
            </a:r>
            <a:r>
              <a:rPr lang="it-IT" sz="2800" dirty="0" err="1" smtClean="0"/>
              <a:t>sestet</a:t>
            </a:r>
            <a:r>
              <a:rPr lang="it-IT" sz="2800" dirty="0" smtClean="0"/>
              <a:t>; the </a:t>
            </a:r>
            <a:r>
              <a:rPr lang="it-IT" sz="2800" b="1" dirty="0" smtClean="0"/>
              <a:t>turn</a:t>
            </a:r>
            <a:r>
              <a:rPr lang="it-IT" sz="2800" dirty="0" smtClean="0"/>
              <a:t> of the English </a:t>
            </a:r>
            <a:r>
              <a:rPr lang="it-IT" sz="2800" dirty="0" err="1" smtClean="0"/>
              <a:t>Sonnet</a:t>
            </a:r>
            <a:r>
              <a:rPr lang="it-IT" sz="2800" dirty="0" smtClean="0"/>
              <a:t> </a:t>
            </a:r>
            <a:r>
              <a:rPr lang="it-IT" sz="2800" dirty="0" err="1" smtClean="0"/>
              <a:t>usually</a:t>
            </a:r>
            <a:r>
              <a:rPr lang="it-IT" sz="2800" dirty="0" smtClean="0"/>
              <a:t> </a:t>
            </a:r>
            <a:r>
              <a:rPr lang="it-IT" sz="2800" dirty="0" err="1" smtClean="0"/>
              <a:t>comes</a:t>
            </a:r>
            <a:r>
              <a:rPr lang="it-IT" sz="2800" dirty="0" smtClean="0"/>
              <a:t> with the </a:t>
            </a:r>
            <a:r>
              <a:rPr lang="it-IT" sz="2800" b="1" dirty="0" err="1" smtClean="0"/>
              <a:t>final</a:t>
            </a:r>
            <a:r>
              <a:rPr lang="it-IT" sz="2800" b="1" dirty="0" smtClean="0"/>
              <a:t> couplet.</a:t>
            </a:r>
            <a:endParaRPr lang="it-IT" sz="2800"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6</a:t>
            </a:fld>
            <a:endParaRPr lang="it-IT"/>
          </a:p>
        </p:txBody>
      </p:sp>
    </p:spTree>
    <p:extLst>
      <p:ext uri="{BB962C8B-B14F-4D97-AF65-F5344CB8AC3E}">
        <p14:creationId xmlns="" xmlns:p14="http://schemas.microsoft.com/office/powerpoint/2010/main" val="3916739775"/>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9"/>
            <a:ext cx="8291264" cy="1282154"/>
          </a:xfrm>
        </p:spPr>
        <p:txBody>
          <a:bodyPr>
            <a:noAutofit/>
          </a:bodyPr>
          <a:lstStyle/>
          <a:p>
            <a:r>
              <a:rPr lang="it-CH" dirty="0" err="1" smtClean="0">
                <a:solidFill>
                  <a:srgbClr val="C00000"/>
                </a:solidFill>
                <a:latin typeface="+mn-lt"/>
              </a:rPr>
              <a:t>Rhyming</a:t>
            </a:r>
            <a:r>
              <a:rPr lang="it-CH" dirty="0" smtClean="0">
                <a:solidFill>
                  <a:srgbClr val="C00000"/>
                </a:solidFill>
                <a:latin typeface="+mn-lt"/>
              </a:rPr>
              <a:t> pattern of </a:t>
            </a:r>
            <a:r>
              <a:rPr lang="it-CH" dirty="0" err="1" smtClean="0">
                <a:solidFill>
                  <a:srgbClr val="C00000"/>
                </a:solidFill>
                <a:latin typeface="+mn-lt"/>
              </a:rPr>
              <a:t>Shakespearian</a:t>
            </a:r>
            <a:r>
              <a:rPr lang="it-CH" dirty="0" smtClean="0">
                <a:solidFill>
                  <a:srgbClr val="C00000"/>
                </a:solidFill>
                <a:latin typeface="+mn-lt"/>
              </a:rPr>
              <a:t> </a:t>
            </a:r>
            <a:r>
              <a:rPr lang="it-CH" dirty="0" err="1" smtClean="0">
                <a:solidFill>
                  <a:srgbClr val="C00000"/>
                </a:solidFill>
                <a:latin typeface="+mn-lt"/>
              </a:rPr>
              <a:t>sonnets</a:t>
            </a:r>
            <a:endParaRPr lang="it-CH" dirty="0">
              <a:solidFill>
                <a:srgbClr val="C00000"/>
              </a:solidFill>
              <a:latin typeface="+mn-lt"/>
            </a:endParaRPr>
          </a:p>
        </p:txBody>
      </p:sp>
      <p:sp>
        <p:nvSpPr>
          <p:cNvPr id="2" name="Segnaposto contenuto 1"/>
          <p:cNvSpPr>
            <a:spLocks noGrp="1"/>
          </p:cNvSpPr>
          <p:nvPr>
            <p:ph idx="1"/>
          </p:nvPr>
        </p:nvSpPr>
        <p:spPr/>
        <p:txBody>
          <a:bodyPr>
            <a:normAutofit fontScale="55000" lnSpcReduction="20000"/>
          </a:bodyPr>
          <a:lstStyle/>
          <a:p>
            <a:endParaRPr lang="it-CH" dirty="0"/>
          </a:p>
          <a:p>
            <a:pPr>
              <a:buFont typeface="Wingdings" pitchFamily="2" charset="2"/>
              <a:buChar char="v"/>
            </a:pPr>
            <a:r>
              <a:rPr lang="en-GB" altLang="it-CH" dirty="0" smtClean="0"/>
              <a:t>The </a:t>
            </a:r>
            <a:r>
              <a:rPr lang="en-GB" altLang="it-CH" b="1" dirty="0" smtClean="0"/>
              <a:t>Shakespearean sonnet</a:t>
            </a:r>
            <a:r>
              <a:rPr lang="en-GB" altLang="it-CH" dirty="0" smtClean="0"/>
              <a:t> has three quatrains followed by a couplet. The </a:t>
            </a:r>
            <a:r>
              <a:rPr lang="en-GB" altLang="it-CH" dirty="0" err="1" smtClean="0"/>
              <a:t>ryhme</a:t>
            </a:r>
            <a:r>
              <a:rPr lang="en-GB" altLang="it-CH" dirty="0" smtClean="0"/>
              <a:t> scheme is: </a:t>
            </a:r>
            <a:r>
              <a:rPr lang="en-GB" altLang="it-CH" b="1" i="1" dirty="0" err="1" smtClean="0"/>
              <a:t>abab</a:t>
            </a:r>
            <a:r>
              <a:rPr lang="en-GB" altLang="it-CH" b="1" i="1" dirty="0" smtClean="0"/>
              <a:t> </a:t>
            </a:r>
            <a:r>
              <a:rPr lang="en-GB" altLang="it-CH" b="1" i="1" dirty="0" err="1" smtClean="0"/>
              <a:t>cdcd</a:t>
            </a:r>
            <a:r>
              <a:rPr lang="en-GB" altLang="it-CH" b="1" i="1" dirty="0" smtClean="0"/>
              <a:t> </a:t>
            </a:r>
            <a:r>
              <a:rPr lang="en-GB" altLang="it-CH" b="1" i="1" dirty="0" err="1" smtClean="0"/>
              <a:t>efef</a:t>
            </a:r>
            <a:r>
              <a:rPr lang="en-GB" altLang="it-CH" b="1" i="1" dirty="0" smtClean="0"/>
              <a:t> </a:t>
            </a:r>
            <a:r>
              <a:rPr lang="en-GB" altLang="it-CH" b="1" i="1" dirty="0" err="1" smtClean="0"/>
              <a:t>gg</a:t>
            </a:r>
            <a:r>
              <a:rPr lang="en-GB" altLang="it-CH" b="1" dirty="0" smtClean="0"/>
              <a:t>. </a:t>
            </a:r>
          </a:p>
          <a:p>
            <a:pPr>
              <a:buNone/>
            </a:pPr>
            <a:r>
              <a:rPr lang="en-GB" altLang="it-CH" dirty="0" smtClean="0"/>
              <a:t>	</a:t>
            </a:r>
            <a:r>
              <a:rPr lang="en-GB" altLang="it-CH" u="sng" dirty="0" smtClean="0"/>
              <a:t>Example</a:t>
            </a:r>
            <a:r>
              <a:rPr lang="en-GB" altLang="it-CH" dirty="0" smtClean="0"/>
              <a:t> : </a:t>
            </a:r>
            <a:r>
              <a:rPr lang="en-GB" altLang="it-CH" b="1" dirty="0" smtClean="0"/>
              <a:t>sonnet  CXXX</a:t>
            </a:r>
            <a:r>
              <a:rPr lang="en-GB" altLang="it-CH" dirty="0" smtClean="0"/>
              <a:t>:</a:t>
            </a:r>
          </a:p>
          <a:p>
            <a:pPr>
              <a:buFont typeface="Wingdings" pitchFamily="2" charset="2"/>
              <a:buChar char="v"/>
            </a:pPr>
            <a:r>
              <a:rPr lang="en-US" dirty="0" smtClean="0"/>
              <a:t>My </a:t>
            </a:r>
            <a:r>
              <a:rPr lang="en-US" dirty="0"/>
              <a:t>mistress' eyes are nothing like the sun</a:t>
            </a:r>
            <a:r>
              <a:rPr lang="en-US" dirty="0" smtClean="0"/>
              <a:t>;		</a:t>
            </a:r>
            <a:r>
              <a:rPr lang="en-US" i="1" dirty="0" smtClean="0"/>
              <a:t>a</a:t>
            </a:r>
            <a:r>
              <a:rPr lang="en-US" dirty="0"/>
              <a:t/>
            </a:r>
            <a:br>
              <a:rPr lang="en-US" dirty="0"/>
            </a:br>
            <a:r>
              <a:rPr lang="en-US" dirty="0"/>
              <a:t>Coral is far more red than her lips' red</a:t>
            </a:r>
            <a:r>
              <a:rPr lang="en-US" dirty="0" smtClean="0"/>
              <a:t>;			</a:t>
            </a:r>
            <a:r>
              <a:rPr lang="en-US" i="1" dirty="0" smtClean="0"/>
              <a:t>b</a:t>
            </a:r>
            <a:r>
              <a:rPr lang="en-US" dirty="0"/>
              <a:t/>
            </a:r>
            <a:br>
              <a:rPr lang="en-US" dirty="0"/>
            </a:br>
            <a:r>
              <a:rPr lang="en-US" dirty="0"/>
              <a:t>If snow be white, why then her breasts are dun</a:t>
            </a:r>
            <a:r>
              <a:rPr lang="en-US" dirty="0" smtClean="0"/>
              <a:t>;		</a:t>
            </a:r>
            <a:r>
              <a:rPr lang="en-US" i="1" dirty="0" smtClean="0"/>
              <a:t>a</a:t>
            </a:r>
            <a:r>
              <a:rPr lang="en-US" dirty="0"/>
              <a:t/>
            </a:r>
            <a:br>
              <a:rPr lang="en-US" dirty="0"/>
            </a:br>
            <a:r>
              <a:rPr lang="en-US" dirty="0"/>
              <a:t>If hairs be wires, black wires grow on her head</a:t>
            </a:r>
            <a:r>
              <a:rPr lang="en-US" dirty="0" smtClean="0"/>
              <a:t>.		</a:t>
            </a:r>
            <a:r>
              <a:rPr lang="en-US" i="1" dirty="0" smtClean="0"/>
              <a:t>b</a:t>
            </a:r>
            <a:endParaRPr lang="it-IT" i="1" dirty="0"/>
          </a:p>
          <a:p>
            <a:pPr>
              <a:buFont typeface="Wingdings" pitchFamily="2" charset="2"/>
              <a:buChar char="v"/>
            </a:pPr>
            <a:r>
              <a:rPr lang="en-US" dirty="0"/>
              <a:t>I have seen roses damasked, red and white</a:t>
            </a:r>
            <a:r>
              <a:rPr lang="en-US" dirty="0" smtClean="0"/>
              <a:t>,		</a:t>
            </a:r>
            <a:r>
              <a:rPr lang="en-US" i="1" dirty="0" smtClean="0"/>
              <a:t>c</a:t>
            </a:r>
            <a:r>
              <a:rPr lang="en-US" dirty="0"/>
              <a:t/>
            </a:r>
            <a:br>
              <a:rPr lang="en-US" dirty="0"/>
            </a:br>
            <a:r>
              <a:rPr lang="en-US" dirty="0"/>
              <a:t>But no such roses see I in her cheeks; </a:t>
            </a:r>
            <a:r>
              <a:rPr lang="en-US" dirty="0" smtClean="0"/>
              <a:t>			</a:t>
            </a:r>
            <a:r>
              <a:rPr lang="en-US" i="1" dirty="0" smtClean="0"/>
              <a:t>d</a:t>
            </a:r>
            <a:r>
              <a:rPr lang="en-US" dirty="0"/>
              <a:t/>
            </a:r>
            <a:br>
              <a:rPr lang="en-US" dirty="0"/>
            </a:br>
            <a:r>
              <a:rPr lang="en-US" dirty="0"/>
              <a:t>And in some perfumes is there more </a:t>
            </a:r>
            <a:r>
              <a:rPr lang="en-US" dirty="0" smtClean="0"/>
              <a:t>delight		</a:t>
            </a:r>
            <a:r>
              <a:rPr lang="en-US" i="1" dirty="0" smtClean="0"/>
              <a:t>c</a:t>
            </a:r>
            <a:r>
              <a:rPr lang="en-US" dirty="0"/>
              <a:t/>
            </a:r>
            <a:br>
              <a:rPr lang="en-US" dirty="0"/>
            </a:br>
            <a:r>
              <a:rPr lang="en-US" dirty="0"/>
              <a:t>Than in the breath that from my mistress reeks</a:t>
            </a:r>
            <a:r>
              <a:rPr lang="en-US" dirty="0" smtClean="0"/>
              <a:t>.		</a:t>
            </a:r>
            <a:r>
              <a:rPr lang="en-US" i="1" dirty="0" smtClean="0"/>
              <a:t>d</a:t>
            </a:r>
            <a:endParaRPr lang="it-IT" i="1" dirty="0"/>
          </a:p>
          <a:p>
            <a:pPr>
              <a:buFont typeface="Wingdings" pitchFamily="2" charset="2"/>
              <a:buChar char="v"/>
            </a:pPr>
            <a:r>
              <a:rPr lang="en-US" dirty="0"/>
              <a:t>I love to hear her speak, yet well I </a:t>
            </a:r>
            <a:r>
              <a:rPr lang="en-US" dirty="0" smtClean="0"/>
              <a:t>know			</a:t>
            </a:r>
            <a:r>
              <a:rPr lang="en-US" i="1" dirty="0" smtClean="0"/>
              <a:t>e</a:t>
            </a:r>
            <a:r>
              <a:rPr lang="en-US" dirty="0"/>
              <a:t/>
            </a:r>
            <a:br>
              <a:rPr lang="en-US" dirty="0"/>
            </a:br>
            <a:r>
              <a:rPr lang="en-US" dirty="0"/>
              <a:t>That music hath a far more pleasing sound</a:t>
            </a:r>
            <a:r>
              <a:rPr lang="en-US" dirty="0" smtClean="0"/>
              <a:t>;		</a:t>
            </a:r>
            <a:r>
              <a:rPr lang="en-US" i="1" dirty="0" smtClean="0"/>
              <a:t>f</a:t>
            </a:r>
            <a:r>
              <a:rPr lang="en-US" dirty="0"/>
              <a:t/>
            </a:r>
            <a:br>
              <a:rPr lang="en-US" dirty="0"/>
            </a:br>
            <a:r>
              <a:rPr lang="en-US" dirty="0"/>
              <a:t>I grant I never saw a goddess go</a:t>
            </a:r>
            <a:r>
              <a:rPr lang="en-US" dirty="0" smtClean="0"/>
              <a:t>;			</a:t>
            </a:r>
            <a:r>
              <a:rPr lang="en-US" i="1" dirty="0" smtClean="0"/>
              <a:t>e</a:t>
            </a:r>
            <a:r>
              <a:rPr lang="en-US" dirty="0"/>
              <a:t/>
            </a:r>
            <a:br>
              <a:rPr lang="en-US" dirty="0"/>
            </a:br>
            <a:r>
              <a:rPr lang="en-US" dirty="0"/>
              <a:t>My mistress, when she walks, treads on the </a:t>
            </a:r>
            <a:r>
              <a:rPr lang="en-US" dirty="0" smtClean="0"/>
              <a:t>ground:	</a:t>
            </a:r>
            <a:r>
              <a:rPr lang="en-US" i="1" dirty="0" smtClean="0"/>
              <a:t>f</a:t>
            </a:r>
            <a:endParaRPr lang="it-IT" i="1" dirty="0"/>
          </a:p>
          <a:p>
            <a:pPr>
              <a:buFont typeface="Wingdings" pitchFamily="2" charset="2"/>
              <a:buChar char="v"/>
            </a:pPr>
            <a:r>
              <a:rPr lang="en-US" dirty="0"/>
              <a:t>And yet, by heaven, I think my love as </a:t>
            </a:r>
            <a:r>
              <a:rPr lang="en-US" dirty="0" smtClean="0"/>
              <a:t>rare		</a:t>
            </a:r>
            <a:r>
              <a:rPr lang="en-US" i="1" dirty="0" smtClean="0"/>
              <a:t>g</a:t>
            </a:r>
            <a:r>
              <a:rPr lang="en-US" dirty="0"/>
              <a:t/>
            </a:r>
            <a:br>
              <a:rPr lang="en-US" dirty="0"/>
            </a:br>
            <a:r>
              <a:rPr lang="en-US" dirty="0"/>
              <a:t>As any she belied with false compare. </a:t>
            </a:r>
            <a:r>
              <a:rPr lang="en-US" dirty="0" smtClean="0"/>
              <a:t>			</a:t>
            </a:r>
            <a:r>
              <a:rPr lang="en-US" i="1" dirty="0" smtClean="0"/>
              <a:t>g</a:t>
            </a:r>
            <a:endParaRPr lang="it-IT" i="1" dirty="0"/>
          </a:p>
          <a:p>
            <a:pPr>
              <a:lnSpc>
                <a:spcPct val="80000"/>
              </a:lnSpc>
            </a:pPr>
            <a:endParaRPr lang="en-GB" altLang="it-CH" dirty="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7</a:t>
            </a:fld>
            <a:endParaRPr lang="it-IT"/>
          </a:p>
        </p:txBody>
      </p:sp>
    </p:spTree>
    <p:extLst>
      <p:ext uri="{BB962C8B-B14F-4D97-AF65-F5344CB8AC3E}">
        <p14:creationId xmlns:p14="http://schemas.microsoft.com/office/powerpoint/2010/main" xmlns="" val="851108155"/>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solidFill>
                  <a:srgbClr val="C00000"/>
                </a:solidFill>
                <a:latin typeface="+mn-lt"/>
              </a:rPr>
              <a:t>Sonnet</a:t>
            </a:r>
            <a:r>
              <a:rPr lang="it-IT" sz="2800" dirty="0" smtClean="0">
                <a:solidFill>
                  <a:srgbClr val="C00000"/>
                </a:solidFill>
                <a:latin typeface="+mn-lt"/>
              </a:rPr>
              <a:t> CXXX: a </a:t>
            </a:r>
            <a:r>
              <a:rPr lang="it-IT" sz="2800" dirty="0" err="1" smtClean="0">
                <a:solidFill>
                  <a:srgbClr val="C00000"/>
                </a:solidFill>
                <a:latin typeface="+mn-lt"/>
              </a:rPr>
              <a:t>very</a:t>
            </a:r>
            <a:r>
              <a:rPr lang="it-IT" sz="2800" dirty="0" smtClean="0">
                <a:solidFill>
                  <a:srgbClr val="C00000"/>
                </a:solidFill>
                <a:latin typeface="+mn-lt"/>
              </a:rPr>
              <a:t> </a:t>
            </a:r>
            <a:r>
              <a:rPr lang="it-IT" sz="2800" dirty="0" err="1" smtClean="0">
                <a:solidFill>
                  <a:srgbClr val="C00000"/>
                </a:solidFill>
                <a:latin typeface="+mn-lt"/>
              </a:rPr>
              <a:t>modern</a:t>
            </a:r>
            <a:r>
              <a:rPr lang="it-IT" sz="2800" dirty="0" smtClean="0">
                <a:solidFill>
                  <a:srgbClr val="C00000"/>
                </a:solidFill>
                <a:latin typeface="+mn-lt"/>
              </a:rPr>
              <a:t> and </a:t>
            </a:r>
            <a:r>
              <a:rPr lang="it-IT" sz="2800" dirty="0" err="1" smtClean="0">
                <a:solidFill>
                  <a:srgbClr val="C00000"/>
                </a:solidFill>
                <a:latin typeface="+mn-lt"/>
              </a:rPr>
              <a:t>original</a:t>
            </a:r>
            <a:r>
              <a:rPr lang="it-IT" sz="2800" dirty="0" smtClean="0">
                <a:solidFill>
                  <a:srgbClr val="C00000"/>
                </a:solidFill>
                <a:latin typeface="+mn-lt"/>
              </a:rPr>
              <a:t> </a:t>
            </a:r>
            <a:r>
              <a:rPr lang="it-IT" sz="2800" dirty="0" err="1" smtClean="0">
                <a:solidFill>
                  <a:srgbClr val="C00000"/>
                </a:solidFill>
                <a:latin typeface="+mn-lt"/>
              </a:rPr>
              <a:t>one</a:t>
            </a:r>
            <a:endParaRPr lang="it-IT" sz="2800" dirty="0">
              <a:solidFill>
                <a:srgbClr val="C00000"/>
              </a:solidFill>
              <a:latin typeface="+mn-lt"/>
            </a:endParaRPr>
          </a:p>
        </p:txBody>
      </p:sp>
      <p:sp>
        <p:nvSpPr>
          <p:cNvPr id="3" name="Segnaposto contenuto 2"/>
          <p:cNvSpPr>
            <a:spLocks noGrp="1"/>
          </p:cNvSpPr>
          <p:nvPr>
            <p:ph idx="1"/>
          </p:nvPr>
        </p:nvSpPr>
        <p:spPr/>
        <p:txBody>
          <a:bodyPr>
            <a:normAutofit fontScale="55000" lnSpcReduction="20000"/>
          </a:bodyPr>
          <a:lstStyle/>
          <a:p>
            <a:pPr>
              <a:buFont typeface="Wingdings" pitchFamily="2" charset="2"/>
              <a:buChar char="v"/>
            </a:pPr>
            <a:r>
              <a:rPr lang="en-US" dirty="0" err="1" smtClean="0"/>
              <a:t>Gli</a:t>
            </a:r>
            <a:r>
              <a:rPr lang="en-US" dirty="0" smtClean="0"/>
              <a:t> </a:t>
            </a:r>
            <a:r>
              <a:rPr lang="en-US" dirty="0" err="1" smtClean="0"/>
              <a:t>occhi</a:t>
            </a:r>
            <a:r>
              <a:rPr lang="en-US" dirty="0" smtClean="0"/>
              <a:t> </a:t>
            </a:r>
            <a:r>
              <a:rPr lang="en-US" dirty="0" err="1" smtClean="0"/>
              <a:t>della</a:t>
            </a:r>
            <a:r>
              <a:rPr lang="en-US" dirty="0" smtClean="0"/>
              <a:t> </a:t>
            </a:r>
            <a:r>
              <a:rPr lang="en-US" dirty="0" err="1" smtClean="0"/>
              <a:t>mia</a:t>
            </a:r>
            <a:r>
              <a:rPr lang="en-US" dirty="0" smtClean="0"/>
              <a:t> signora non </a:t>
            </a:r>
            <a:r>
              <a:rPr lang="en-US" dirty="0" err="1" smtClean="0"/>
              <a:t>sono</a:t>
            </a:r>
            <a:r>
              <a:rPr lang="en-US" dirty="0" smtClean="0"/>
              <a:t> in </a:t>
            </a:r>
            <a:r>
              <a:rPr lang="en-US" dirty="0" err="1" smtClean="0"/>
              <a:t>nulla</a:t>
            </a:r>
            <a:r>
              <a:rPr lang="en-US" dirty="0" smtClean="0"/>
              <a:t> </a:t>
            </a:r>
            <a:r>
              <a:rPr lang="en-US" dirty="0" err="1" smtClean="0"/>
              <a:t>simili</a:t>
            </a:r>
            <a:r>
              <a:rPr lang="en-US" dirty="0" smtClean="0"/>
              <a:t> al sole ; </a:t>
            </a:r>
          </a:p>
          <a:p>
            <a:pPr>
              <a:buNone/>
            </a:pPr>
            <a:r>
              <a:rPr lang="en-US" dirty="0" smtClean="0"/>
              <a:t>	Il </a:t>
            </a:r>
            <a:r>
              <a:rPr lang="en-US" dirty="0" err="1" smtClean="0"/>
              <a:t>corallo</a:t>
            </a:r>
            <a:r>
              <a:rPr lang="en-US" dirty="0" smtClean="0"/>
              <a:t> è molto </a:t>
            </a:r>
            <a:r>
              <a:rPr lang="en-US" dirty="0" err="1" smtClean="0"/>
              <a:t>più</a:t>
            </a:r>
            <a:r>
              <a:rPr lang="en-US" dirty="0" smtClean="0"/>
              <a:t> </a:t>
            </a:r>
            <a:r>
              <a:rPr lang="en-US" dirty="0" err="1" smtClean="0"/>
              <a:t>rosso</a:t>
            </a:r>
            <a:r>
              <a:rPr lang="en-US" dirty="0" smtClean="0"/>
              <a:t> </a:t>
            </a:r>
            <a:r>
              <a:rPr lang="en-US" dirty="0" err="1" smtClean="0"/>
              <a:t>delle</a:t>
            </a:r>
            <a:r>
              <a:rPr lang="en-US" dirty="0" smtClean="0"/>
              <a:t> sue </a:t>
            </a:r>
            <a:r>
              <a:rPr lang="en-US" dirty="0" err="1" smtClean="0"/>
              <a:t>rosse</a:t>
            </a:r>
            <a:r>
              <a:rPr lang="en-US" dirty="0" smtClean="0"/>
              <a:t> </a:t>
            </a:r>
            <a:r>
              <a:rPr lang="en-US" dirty="0" err="1" smtClean="0"/>
              <a:t>labbra</a:t>
            </a:r>
            <a:r>
              <a:rPr lang="en-US" dirty="0" smtClean="0"/>
              <a:t>;</a:t>
            </a:r>
          </a:p>
          <a:p>
            <a:pPr>
              <a:buNone/>
            </a:pPr>
            <a:r>
              <a:rPr lang="en-US" dirty="0" smtClean="0"/>
              <a:t>	Se la </a:t>
            </a:r>
            <a:r>
              <a:rPr lang="en-US" dirty="0" err="1" smtClean="0"/>
              <a:t>neve</a:t>
            </a:r>
            <a:r>
              <a:rPr lang="en-US" dirty="0" smtClean="0"/>
              <a:t> è </a:t>
            </a:r>
            <a:r>
              <a:rPr lang="en-US" dirty="0" err="1" smtClean="0"/>
              <a:t>bianca</a:t>
            </a:r>
            <a:r>
              <a:rPr lang="en-US" dirty="0" smtClean="0"/>
              <a:t>, </a:t>
            </a:r>
            <a:r>
              <a:rPr lang="en-US" dirty="0" err="1" smtClean="0"/>
              <a:t>perchè</a:t>
            </a:r>
            <a:r>
              <a:rPr lang="en-US" dirty="0" smtClean="0"/>
              <a:t> </a:t>
            </a:r>
            <a:r>
              <a:rPr lang="en-US" dirty="0" err="1" smtClean="0"/>
              <a:t>il</a:t>
            </a:r>
            <a:r>
              <a:rPr lang="en-US" dirty="0" smtClean="0"/>
              <a:t> </a:t>
            </a:r>
            <a:r>
              <a:rPr lang="en-US" dirty="0" err="1" smtClean="0"/>
              <a:t>suo</a:t>
            </a:r>
            <a:r>
              <a:rPr lang="en-US" dirty="0" smtClean="0"/>
              <a:t> </a:t>
            </a:r>
            <a:r>
              <a:rPr lang="en-US" dirty="0" err="1" smtClean="0"/>
              <a:t>seno</a:t>
            </a:r>
            <a:r>
              <a:rPr lang="en-US" dirty="0" smtClean="0"/>
              <a:t> è </a:t>
            </a:r>
            <a:r>
              <a:rPr lang="en-US" dirty="0" err="1" smtClean="0"/>
              <a:t>grigiastro</a:t>
            </a:r>
            <a:r>
              <a:rPr lang="en-US" dirty="0" smtClean="0"/>
              <a:t>;		</a:t>
            </a:r>
            <a:br>
              <a:rPr lang="en-US" dirty="0" smtClean="0"/>
            </a:br>
            <a:r>
              <a:rPr lang="en-US" dirty="0" smtClean="0"/>
              <a:t>Se </a:t>
            </a:r>
            <a:r>
              <a:rPr lang="en-US" dirty="0" err="1" smtClean="0"/>
              <a:t>i</a:t>
            </a:r>
            <a:r>
              <a:rPr lang="en-US" dirty="0" smtClean="0"/>
              <a:t> </a:t>
            </a:r>
            <a:r>
              <a:rPr lang="en-US" dirty="0" err="1" smtClean="0"/>
              <a:t>capelli</a:t>
            </a:r>
            <a:r>
              <a:rPr lang="en-US" dirty="0" smtClean="0"/>
              <a:t> </a:t>
            </a:r>
            <a:r>
              <a:rPr lang="en-US" dirty="0" err="1" smtClean="0"/>
              <a:t>sono</a:t>
            </a:r>
            <a:r>
              <a:rPr lang="en-US" dirty="0" smtClean="0"/>
              <a:t> </a:t>
            </a:r>
            <a:r>
              <a:rPr lang="en-US" dirty="0" err="1" smtClean="0"/>
              <a:t>setole</a:t>
            </a:r>
            <a:r>
              <a:rPr lang="en-US" dirty="0" smtClean="0"/>
              <a:t>, </a:t>
            </a:r>
            <a:r>
              <a:rPr lang="en-US" dirty="0" err="1" smtClean="0"/>
              <a:t>nere</a:t>
            </a:r>
            <a:r>
              <a:rPr lang="en-US" dirty="0" smtClean="0"/>
              <a:t> </a:t>
            </a:r>
            <a:r>
              <a:rPr lang="en-US" dirty="0" err="1" smtClean="0"/>
              <a:t>setole</a:t>
            </a:r>
            <a:r>
              <a:rPr lang="en-US" dirty="0" smtClean="0"/>
              <a:t> le </a:t>
            </a:r>
            <a:r>
              <a:rPr lang="en-US" dirty="0" err="1" smtClean="0"/>
              <a:t>crescono</a:t>
            </a:r>
            <a:r>
              <a:rPr lang="en-US" dirty="0" smtClean="0"/>
              <a:t> in </a:t>
            </a:r>
            <a:r>
              <a:rPr lang="en-US" dirty="0" err="1" smtClean="0"/>
              <a:t>testa</a:t>
            </a:r>
            <a:r>
              <a:rPr lang="en-US" dirty="0" smtClean="0"/>
              <a:t>.</a:t>
            </a:r>
          </a:p>
          <a:p>
            <a:pPr>
              <a:buNone/>
            </a:pPr>
            <a:r>
              <a:rPr lang="en-US" dirty="0" smtClean="0"/>
              <a:t>		</a:t>
            </a:r>
            <a:endParaRPr lang="it-IT" i="1" dirty="0" smtClean="0"/>
          </a:p>
          <a:p>
            <a:pPr>
              <a:buFont typeface="Wingdings" pitchFamily="2" charset="2"/>
              <a:buChar char="v"/>
            </a:pPr>
            <a:r>
              <a:rPr lang="en-US" dirty="0" smtClean="0"/>
              <a:t>Ho </a:t>
            </a:r>
            <a:r>
              <a:rPr lang="en-US" dirty="0" err="1" smtClean="0"/>
              <a:t>visto</a:t>
            </a:r>
            <a:r>
              <a:rPr lang="en-US" dirty="0" smtClean="0"/>
              <a:t> rose </a:t>
            </a:r>
            <a:r>
              <a:rPr lang="en-US" dirty="0" err="1" smtClean="0"/>
              <a:t>screziate</a:t>
            </a:r>
            <a:r>
              <a:rPr lang="en-US" dirty="0" smtClean="0"/>
              <a:t>, </a:t>
            </a:r>
            <a:r>
              <a:rPr lang="en-US" dirty="0" err="1" smtClean="0"/>
              <a:t>rosse</a:t>
            </a:r>
            <a:r>
              <a:rPr lang="en-US" dirty="0" smtClean="0"/>
              <a:t> e </a:t>
            </a:r>
            <a:r>
              <a:rPr lang="en-US" dirty="0" err="1" smtClean="0"/>
              <a:t>bianche</a:t>
            </a:r>
            <a:r>
              <a:rPr lang="en-US" dirty="0" smtClean="0"/>
              <a:t>,		</a:t>
            </a:r>
            <a:br>
              <a:rPr lang="en-US" dirty="0" smtClean="0"/>
            </a:br>
            <a:r>
              <a:rPr lang="en-US" dirty="0" smtClean="0"/>
              <a:t>Ma non </a:t>
            </a:r>
            <a:r>
              <a:rPr lang="en-US" dirty="0" err="1" smtClean="0"/>
              <a:t>vedo</a:t>
            </a:r>
            <a:r>
              <a:rPr lang="en-US" dirty="0" smtClean="0"/>
              <a:t> </a:t>
            </a:r>
            <a:r>
              <a:rPr lang="en-US" dirty="0" err="1" smtClean="0"/>
              <a:t>simili</a:t>
            </a:r>
            <a:r>
              <a:rPr lang="en-US" dirty="0" smtClean="0"/>
              <a:t> rose </a:t>
            </a:r>
            <a:r>
              <a:rPr lang="en-US" dirty="0" err="1" smtClean="0"/>
              <a:t>sulle</a:t>
            </a:r>
            <a:r>
              <a:rPr lang="en-US" dirty="0" smtClean="0"/>
              <a:t> sue </a:t>
            </a:r>
            <a:r>
              <a:rPr lang="en-US" dirty="0" err="1" smtClean="0"/>
              <a:t>gote</a:t>
            </a:r>
            <a:r>
              <a:rPr lang="en-US" dirty="0" smtClean="0"/>
              <a:t>; 			</a:t>
            </a:r>
            <a:br>
              <a:rPr lang="en-US" dirty="0" smtClean="0"/>
            </a:br>
            <a:r>
              <a:rPr lang="en-US" dirty="0" smtClean="0"/>
              <a:t>E </a:t>
            </a:r>
            <a:r>
              <a:rPr lang="en-US" dirty="0" err="1" smtClean="0"/>
              <a:t>alcuni</a:t>
            </a:r>
            <a:r>
              <a:rPr lang="en-US" dirty="0" smtClean="0"/>
              <a:t> </a:t>
            </a:r>
            <a:r>
              <a:rPr lang="en-US" dirty="0" err="1" smtClean="0"/>
              <a:t>profumi</a:t>
            </a:r>
            <a:r>
              <a:rPr lang="en-US" dirty="0" smtClean="0"/>
              <a:t> </a:t>
            </a:r>
            <a:r>
              <a:rPr lang="en-US" dirty="0" err="1" smtClean="0"/>
              <a:t>sono</a:t>
            </a:r>
            <a:r>
              <a:rPr lang="en-US" dirty="0" smtClean="0"/>
              <a:t> </a:t>
            </a:r>
            <a:r>
              <a:rPr lang="en-US" dirty="0" err="1" smtClean="0"/>
              <a:t>più</a:t>
            </a:r>
            <a:r>
              <a:rPr lang="en-US" dirty="0" smtClean="0"/>
              <a:t> </a:t>
            </a:r>
            <a:r>
              <a:rPr lang="en-US" dirty="0" err="1" smtClean="0"/>
              <a:t>delicati</a:t>
            </a:r>
            <a:r>
              <a:rPr lang="en-US" dirty="0" smtClean="0"/>
              <a:t>		</a:t>
            </a:r>
            <a:br>
              <a:rPr lang="en-US" dirty="0" smtClean="0"/>
            </a:br>
            <a:r>
              <a:rPr lang="en-US" dirty="0" err="1" smtClean="0"/>
              <a:t>dell’alito</a:t>
            </a:r>
            <a:r>
              <a:rPr lang="en-US" dirty="0" smtClean="0"/>
              <a:t> </a:t>
            </a:r>
            <a:r>
              <a:rPr lang="en-US" dirty="0" err="1" smtClean="0"/>
              <a:t>che</a:t>
            </a:r>
            <a:r>
              <a:rPr lang="en-US" dirty="0" smtClean="0"/>
              <a:t> </a:t>
            </a:r>
            <a:r>
              <a:rPr lang="en-US" dirty="0" err="1" smtClean="0"/>
              <a:t>emana</a:t>
            </a:r>
            <a:r>
              <a:rPr lang="en-US" dirty="0" smtClean="0"/>
              <a:t> </a:t>
            </a:r>
            <a:r>
              <a:rPr lang="en-US" dirty="0" err="1" smtClean="0"/>
              <a:t>dalla</a:t>
            </a:r>
            <a:r>
              <a:rPr lang="en-US" dirty="0" smtClean="0"/>
              <a:t> </a:t>
            </a:r>
            <a:r>
              <a:rPr lang="en-US" dirty="0" err="1" smtClean="0"/>
              <a:t>mia</a:t>
            </a:r>
            <a:r>
              <a:rPr lang="en-US" dirty="0" smtClean="0"/>
              <a:t> signora.</a:t>
            </a:r>
          </a:p>
          <a:p>
            <a:pPr>
              <a:buNone/>
            </a:pPr>
            <a:endParaRPr lang="it-IT" i="1" dirty="0" smtClean="0"/>
          </a:p>
          <a:p>
            <a:pPr>
              <a:buFont typeface="Wingdings" pitchFamily="2" charset="2"/>
              <a:buChar char="v"/>
            </a:pPr>
            <a:r>
              <a:rPr lang="en-US" dirty="0" smtClean="0"/>
              <a:t>Mi </a:t>
            </a:r>
            <a:r>
              <a:rPr lang="en-US" dirty="0" err="1" smtClean="0"/>
              <a:t>piace</a:t>
            </a:r>
            <a:r>
              <a:rPr lang="en-US" dirty="0" smtClean="0"/>
              <a:t> </a:t>
            </a:r>
            <a:r>
              <a:rPr lang="en-US" dirty="0" err="1" smtClean="0"/>
              <a:t>sentirla</a:t>
            </a:r>
            <a:r>
              <a:rPr lang="en-US" dirty="0" smtClean="0"/>
              <a:t> </a:t>
            </a:r>
            <a:r>
              <a:rPr lang="en-US" dirty="0" err="1" smtClean="0"/>
              <a:t>parlare</a:t>
            </a:r>
            <a:r>
              <a:rPr lang="en-US" dirty="0" smtClean="0"/>
              <a:t>, </a:t>
            </a:r>
            <a:r>
              <a:rPr lang="en-US" dirty="0" err="1" smtClean="0"/>
              <a:t>tuttavia</a:t>
            </a:r>
            <a:r>
              <a:rPr lang="en-US" dirty="0" smtClean="0"/>
              <a:t> </a:t>
            </a:r>
            <a:r>
              <a:rPr lang="en-US" dirty="0" err="1" smtClean="0"/>
              <a:t>riconosco</a:t>
            </a:r>
            <a:r>
              <a:rPr lang="en-US" dirty="0" smtClean="0"/>
              <a:t>			</a:t>
            </a:r>
            <a:br>
              <a:rPr lang="en-US" dirty="0" smtClean="0"/>
            </a:br>
            <a:r>
              <a:rPr lang="en-US" dirty="0" err="1" smtClean="0"/>
              <a:t>che</a:t>
            </a:r>
            <a:r>
              <a:rPr lang="en-US" dirty="0" smtClean="0"/>
              <a:t> la </a:t>
            </a:r>
            <a:r>
              <a:rPr lang="en-US" dirty="0" err="1" smtClean="0"/>
              <a:t>musica</a:t>
            </a:r>
            <a:r>
              <a:rPr lang="en-US" dirty="0" smtClean="0"/>
              <a:t> ha un </a:t>
            </a:r>
            <a:r>
              <a:rPr lang="en-US" dirty="0" err="1" smtClean="0"/>
              <a:t>suono</a:t>
            </a:r>
            <a:r>
              <a:rPr lang="en-US" dirty="0" smtClean="0"/>
              <a:t> assai </a:t>
            </a:r>
            <a:r>
              <a:rPr lang="en-US" dirty="0" err="1" smtClean="0"/>
              <a:t>più</a:t>
            </a:r>
            <a:r>
              <a:rPr lang="en-US" dirty="0" smtClean="0"/>
              <a:t> </a:t>
            </a:r>
            <a:r>
              <a:rPr lang="en-US" dirty="0" err="1" smtClean="0"/>
              <a:t>piacevole</a:t>
            </a:r>
            <a:r>
              <a:rPr lang="en-US" dirty="0" smtClean="0"/>
              <a:t>;		</a:t>
            </a:r>
            <a:br>
              <a:rPr lang="en-US" dirty="0" smtClean="0"/>
            </a:br>
            <a:r>
              <a:rPr lang="en-US" dirty="0" err="1" smtClean="0"/>
              <a:t>Ammetto</a:t>
            </a:r>
            <a:r>
              <a:rPr lang="en-US" dirty="0" smtClean="0"/>
              <a:t> </a:t>
            </a:r>
            <a:r>
              <a:rPr lang="en-US" dirty="0" err="1" smtClean="0"/>
              <a:t>di</a:t>
            </a:r>
            <a:r>
              <a:rPr lang="en-US" dirty="0" smtClean="0"/>
              <a:t> non aver </a:t>
            </a:r>
            <a:r>
              <a:rPr lang="en-US" dirty="0" err="1" smtClean="0"/>
              <a:t>mai</a:t>
            </a:r>
            <a:r>
              <a:rPr lang="en-US" dirty="0" smtClean="0"/>
              <a:t> </a:t>
            </a:r>
            <a:r>
              <a:rPr lang="en-US" dirty="0" err="1" smtClean="0"/>
              <a:t>visto</a:t>
            </a:r>
            <a:r>
              <a:rPr lang="en-US" dirty="0" smtClean="0"/>
              <a:t> </a:t>
            </a:r>
            <a:r>
              <a:rPr lang="en-US" dirty="0" err="1" smtClean="0"/>
              <a:t>una</a:t>
            </a:r>
            <a:r>
              <a:rPr lang="en-US" dirty="0" smtClean="0"/>
              <a:t> </a:t>
            </a:r>
            <a:r>
              <a:rPr lang="en-US" dirty="0" err="1" smtClean="0"/>
              <a:t>dea</a:t>
            </a:r>
            <a:r>
              <a:rPr lang="en-US" dirty="0" smtClean="0"/>
              <a:t> </a:t>
            </a:r>
            <a:r>
              <a:rPr lang="en-US" dirty="0" err="1" smtClean="0"/>
              <a:t>camminare</a:t>
            </a:r>
            <a:r>
              <a:rPr lang="en-US" dirty="0" smtClean="0"/>
              <a:t>;		</a:t>
            </a:r>
            <a:br>
              <a:rPr lang="en-US" dirty="0" smtClean="0"/>
            </a:br>
            <a:r>
              <a:rPr lang="en-US" dirty="0" smtClean="0"/>
              <a:t>La </a:t>
            </a:r>
            <a:r>
              <a:rPr lang="en-US" dirty="0" err="1" smtClean="0"/>
              <a:t>mia</a:t>
            </a:r>
            <a:r>
              <a:rPr lang="en-US" dirty="0" smtClean="0"/>
              <a:t> signora, </a:t>
            </a:r>
            <a:r>
              <a:rPr lang="en-US" dirty="0" err="1" smtClean="0"/>
              <a:t>quando</a:t>
            </a:r>
            <a:r>
              <a:rPr lang="en-US" dirty="0" smtClean="0"/>
              <a:t> </a:t>
            </a:r>
            <a:r>
              <a:rPr lang="en-US" dirty="0" err="1" smtClean="0"/>
              <a:t>cammina</a:t>
            </a:r>
            <a:r>
              <a:rPr lang="en-US" dirty="0" smtClean="0"/>
              <a:t>,  </a:t>
            </a:r>
            <a:r>
              <a:rPr lang="en-US" dirty="0" err="1" smtClean="0"/>
              <a:t>calpesta</a:t>
            </a:r>
            <a:r>
              <a:rPr lang="en-US" dirty="0" smtClean="0"/>
              <a:t> </a:t>
            </a:r>
            <a:r>
              <a:rPr lang="en-US" dirty="0" err="1" smtClean="0"/>
              <a:t>il</a:t>
            </a:r>
            <a:r>
              <a:rPr lang="en-US" dirty="0" smtClean="0"/>
              <a:t> </a:t>
            </a:r>
            <a:r>
              <a:rPr lang="en-US" dirty="0" err="1" smtClean="0"/>
              <a:t>suolo</a:t>
            </a:r>
            <a:r>
              <a:rPr lang="en-US" dirty="0" smtClean="0"/>
              <a:t>:</a:t>
            </a:r>
          </a:p>
          <a:p>
            <a:pPr>
              <a:buNone/>
            </a:pPr>
            <a:r>
              <a:rPr lang="en-US" dirty="0" smtClean="0"/>
              <a:t>	</a:t>
            </a:r>
            <a:endParaRPr lang="it-IT" i="1" dirty="0" smtClean="0"/>
          </a:p>
          <a:p>
            <a:pPr>
              <a:buFont typeface="Wingdings" pitchFamily="2" charset="2"/>
              <a:buChar char="v"/>
            </a:pPr>
            <a:r>
              <a:rPr lang="en-US" dirty="0" smtClean="0"/>
              <a:t>E </a:t>
            </a:r>
            <a:r>
              <a:rPr lang="en-US" dirty="0" err="1" smtClean="0"/>
              <a:t>tuttavia</a:t>
            </a:r>
            <a:r>
              <a:rPr lang="en-US" dirty="0" smtClean="0"/>
              <a:t>, in </a:t>
            </a:r>
            <a:r>
              <a:rPr lang="en-US" dirty="0" err="1" smtClean="0"/>
              <a:t>nome</a:t>
            </a:r>
            <a:r>
              <a:rPr lang="en-US" dirty="0" smtClean="0"/>
              <a:t> del </a:t>
            </a:r>
            <a:r>
              <a:rPr lang="en-US" dirty="0" err="1" smtClean="0"/>
              <a:t>cielo</a:t>
            </a:r>
            <a:r>
              <a:rPr lang="en-US" dirty="0" smtClean="0"/>
              <a:t>, </a:t>
            </a:r>
            <a:r>
              <a:rPr lang="en-US" dirty="0" err="1" smtClean="0"/>
              <a:t>penso</a:t>
            </a:r>
            <a:r>
              <a:rPr lang="en-US" dirty="0" smtClean="0"/>
              <a:t> </a:t>
            </a:r>
            <a:r>
              <a:rPr lang="en-US" dirty="0" err="1" smtClean="0"/>
              <a:t>che</a:t>
            </a:r>
            <a:r>
              <a:rPr lang="en-US" dirty="0" smtClean="0"/>
              <a:t> </a:t>
            </a:r>
            <a:r>
              <a:rPr lang="en-US" dirty="0" err="1" smtClean="0"/>
              <a:t>il</a:t>
            </a:r>
            <a:r>
              <a:rPr lang="en-US" dirty="0" smtClean="0"/>
              <a:t> </a:t>
            </a:r>
            <a:r>
              <a:rPr lang="en-US" dirty="0" err="1" smtClean="0"/>
              <a:t>mio</a:t>
            </a:r>
            <a:r>
              <a:rPr lang="en-US" dirty="0" smtClean="0"/>
              <a:t> amore </a:t>
            </a:r>
            <a:r>
              <a:rPr lang="en-US" dirty="0" err="1" smtClean="0"/>
              <a:t>sia</a:t>
            </a:r>
            <a:r>
              <a:rPr lang="en-US" dirty="0" smtClean="0"/>
              <a:t> </a:t>
            </a:r>
            <a:r>
              <a:rPr lang="en-US" dirty="0" err="1" smtClean="0"/>
              <a:t>tanto</a:t>
            </a:r>
            <a:r>
              <a:rPr lang="en-US" dirty="0" smtClean="0"/>
              <a:t> </a:t>
            </a:r>
            <a:r>
              <a:rPr lang="en-US" dirty="0" err="1" smtClean="0"/>
              <a:t>prezioso</a:t>
            </a:r>
            <a:endParaRPr lang="en-US" dirty="0" smtClean="0"/>
          </a:p>
          <a:p>
            <a:pPr>
              <a:buNone/>
            </a:pPr>
            <a:r>
              <a:rPr lang="en-US" dirty="0" smtClean="0"/>
              <a:t>	Come </a:t>
            </a:r>
            <a:r>
              <a:rPr lang="en-US" dirty="0" err="1" smtClean="0"/>
              <a:t>qualsiasi</a:t>
            </a:r>
            <a:r>
              <a:rPr lang="en-US" dirty="0" smtClean="0"/>
              <a:t> donna </a:t>
            </a:r>
            <a:r>
              <a:rPr lang="en-US" dirty="0" err="1" smtClean="0"/>
              <a:t>falsamente</a:t>
            </a:r>
            <a:r>
              <a:rPr lang="en-US" dirty="0" smtClean="0"/>
              <a:t> </a:t>
            </a:r>
            <a:r>
              <a:rPr lang="en-US" dirty="0" err="1" smtClean="0"/>
              <a:t>decantata</a:t>
            </a:r>
            <a:r>
              <a:rPr lang="en-US" dirty="0" smtClean="0"/>
              <a:t>. 			</a:t>
            </a:r>
            <a:endParaRPr lang="it-IT" i="1" dirty="0" smtClean="0"/>
          </a:p>
        </p:txBody>
      </p:sp>
      <p:sp>
        <p:nvSpPr>
          <p:cNvPr id="4" name="Segnaposto numero diapositiva 3"/>
          <p:cNvSpPr>
            <a:spLocks noGrp="1"/>
          </p:cNvSpPr>
          <p:nvPr>
            <p:ph type="sldNum" sz="quarter" idx="12"/>
          </p:nvPr>
        </p:nvSpPr>
        <p:spPr/>
        <p:txBody>
          <a:bodyPr/>
          <a:lstStyle/>
          <a:p>
            <a:fld id="{C4769E42-B4C6-48E8-A472-C1204A931789}" type="slidenum">
              <a:rPr lang="it-IT" smtClean="0"/>
              <a:pPr/>
              <a:t>8</a:t>
            </a:fld>
            <a:endParaRPr lang="it-IT"/>
          </a:p>
        </p:txBody>
      </p:sp>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699793" y="3212977"/>
            <a:ext cx="3272943" cy="2454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olo 2"/>
          <p:cNvSpPr>
            <a:spLocks noGrp="1"/>
          </p:cNvSpPr>
          <p:nvPr>
            <p:ph type="title"/>
          </p:nvPr>
        </p:nvSpPr>
        <p:spPr/>
        <p:txBody>
          <a:bodyPr>
            <a:noAutofit/>
          </a:bodyPr>
          <a:lstStyle/>
          <a:p>
            <a:pPr>
              <a:tabLst>
                <a:tab pos="444500" algn="l"/>
              </a:tabLst>
            </a:pPr>
            <a:r>
              <a:rPr lang="it-CH" sz="3600" dirty="0" smtClean="0">
                <a:latin typeface="+mn-lt"/>
              </a:rPr>
              <a:t/>
            </a:r>
            <a:br>
              <a:rPr lang="it-CH" sz="3600" dirty="0" smtClean="0">
                <a:latin typeface="+mn-lt"/>
              </a:rPr>
            </a:br>
            <a:r>
              <a:rPr lang="it-CH" sz="3600" dirty="0" err="1" smtClean="0">
                <a:solidFill>
                  <a:srgbClr val="C00000"/>
                </a:solidFill>
                <a:latin typeface="+mn-lt"/>
              </a:rPr>
              <a:t>How</a:t>
            </a:r>
            <a:r>
              <a:rPr lang="it-CH" sz="3600" dirty="0" smtClean="0">
                <a:solidFill>
                  <a:srgbClr val="C00000"/>
                </a:solidFill>
                <a:latin typeface="+mn-lt"/>
              </a:rPr>
              <a:t> </a:t>
            </a:r>
            <a:r>
              <a:rPr lang="it-CH" sz="3600" dirty="0" err="1" smtClean="0">
                <a:solidFill>
                  <a:srgbClr val="C00000"/>
                </a:solidFill>
                <a:latin typeface="+mn-lt"/>
              </a:rPr>
              <a:t>many</a:t>
            </a:r>
            <a:r>
              <a:rPr lang="it-CH" sz="3600" dirty="0" smtClean="0">
                <a:solidFill>
                  <a:srgbClr val="C00000"/>
                </a:solidFill>
                <a:latin typeface="+mn-lt"/>
              </a:rPr>
              <a:t> </a:t>
            </a:r>
            <a:r>
              <a:rPr lang="it-CH" sz="3600" dirty="0" err="1" smtClean="0">
                <a:solidFill>
                  <a:srgbClr val="C00000"/>
                </a:solidFill>
                <a:latin typeface="+mn-lt"/>
              </a:rPr>
              <a:t>sonnets</a:t>
            </a:r>
            <a:r>
              <a:rPr lang="it-CH" sz="3600" dirty="0" smtClean="0">
                <a:solidFill>
                  <a:srgbClr val="C00000"/>
                </a:solidFill>
                <a:latin typeface="+mn-lt"/>
              </a:rPr>
              <a:t> </a:t>
            </a:r>
            <a:br>
              <a:rPr lang="it-CH" sz="3600" dirty="0" smtClean="0">
                <a:solidFill>
                  <a:srgbClr val="C00000"/>
                </a:solidFill>
                <a:latin typeface="+mn-lt"/>
              </a:rPr>
            </a:br>
            <a:r>
              <a:rPr lang="it-CH" sz="3600" dirty="0" err="1" smtClean="0">
                <a:solidFill>
                  <a:srgbClr val="C00000"/>
                </a:solidFill>
                <a:latin typeface="+mn-lt"/>
              </a:rPr>
              <a:t>did</a:t>
            </a:r>
            <a:r>
              <a:rPr lang="it-CH" sz="3600" dirty="0" smtClean="0">
                <a:solidFill>
                  <a:srgbClr val="C00000"/>
                </a:solidFill>
                <a:latin typeface="+mn-lt"/>
              </a:rPr>
              <a:t> Shakespeare </a:t>
            </a:r>
            <a:r>
              <a:rPr lang="it-CH" sz="3600" dirty="0" err="1" smtClean="0">
                <a:solidFill>
                  <a:srgbClr val="C00000"/>
                </a:solidFill>
                <a:latin typeface="+mn-lt"/>
              </a:rPr>
              <a:t>write</a:t>
            </a:r>
            <a:r>
              <a:rPr lang="it-CH" sz="3600" dirty="0" smtClean="0">
                <a:solidFill>
                  <a:srgbClr val="C00000"/>
                </a:solidFill>
                <a:latin typeface="+mn-lt"/>
              </a:rPr>
              <a:t>?</a:t>
            </a:r>
            <a:br>
              <a:rPr lang="it-CH" sz="3600" dirty="0" smtClean="0">
                <a:solidFill>
                  <a:srgbClr val="C00000"/>
                </a:solidFill>
                <a:latin typeface="+mn-lt"/>
              </a:rPr>
            </a:br>
            <a:endParaRPr lang="it-CH" sz="3600" dirty="0">
              <a:solidFill>
                <a:srgbClr val="C00000"/>
              </a:solidFill>
              <a:latin typeface="+mn-lt"/>
            </a:endParaRPr>
          </a:p>
        </p:txBody>
      </p:sp>
      <p:sp>
        <p:nvSpPr>
          <p:cNvPr id="2" name="Segnaposto contenuto 1"/>
          <p:cNvSpPr>
            <a:spLocks noGrp="1"/>
          </p:cNvSpPr>
          <p:nvPr>
            <p:ph idx="1"/>
          </p:nvPr>
        </p:nvSpPr>
        <p:spPr>
          <a:xfrm>
            <a:off x="699249" y="1988841"/>
            <a:ext cx="7745505" cy="4137322"/>
          </a:xfrm>
        </p:spPr>
        <p:txBody>
          <a:bodyPr/>
          <a:lstStyle/>
          <a:p>
            <a:pPr algn="ctr">
              <a:buNone/>
            </a:pPr>
            <a:r>
              <a:rPr lang="en-US" sz="2400" dirty="0" smtClean="0"/>
              <a:t>Shakespeare wrote 154 sonnets, likely composed over an extended period from 1592 to 1598.</a:t>
            </a:r>
          </a:p>
          <a:p>
            <a:endParaRPr lang="it-CH" dirty="0" smtClean="0"/>
          </a:p>
          <a:p>
            <a:endParaRPr lang="en-US" dirty="0"/>
          </a:p>
          <a:p>
            <a:endParaRPr lang="it-CH" dirty="0"/>
          </a:p>
          <a:p>
            <a:endParaRPr lang="it-CH" sz="1800" dirty="0" smtClean="0"/>
          </a:p>
          <a:p>
            <a:endParaRPr lang="it-CH" dirty="0"/>
          </a:p>
        </p:txBody>
      </p:sp>
      <p:sp>
        <p:nvSpPr>
          <p:cNvPr id="5" name="Segnaposto numero diapositiva 4"/>
          <p:cNvSpPr>
            <a:spLocks noGrp="1"/>
          </p:cNvSpPr>
          <p:nvPr>
            <p:ph type="sldNum" sz="quarter" idx="12"/>
          </p:nvPr>
        </p:nvSpPr>
        <p:spPr/>
        <p:txBody>
          <a:bodyPr/>
          <a:lstStyle/>
          <a:p>
            <a:fld id="{C4769E42-B4C6-48E8-A472-C1204A931789}" type="slidenum">
              <a:rPr lang="it-IT" smtClean="0"/>
              <a:pPr/>
              <a:t>9</a:t>
            </a:fld>
            <a:endParaRPr lang="it-IT"/>
          </a:p>
        </p:txBody>
      </p:sp>
    </p:spTree>
    <p:extLst>
      <p:ext uri="{BB962C8B-B14F-4D97-AF65-F5344CB8AC3E}">
        <p14:creationId xmlns:p14="http://schemas.microsoft.com/office/powerpoint/2010/main" xmlns="" val="2701391752"/>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TotalTime>
  <Words>2359</Words>
  <Application>Microsoft Office PowerPoint</Application>
  <PresentationFormat>Presentazione su schermo (4:3)</PresentationFormat>
  <Paragraphs>340</Paragraphs>
  <Slides>34</Slides>
  <Notes>5</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SHAKESPEARE’S   SONNETS &amp; PLAYS</vt:lpstr>
      <vt:lpstr>William Shakespeare  </vt:lpstr>
      <vt:lpstr>William Shakespeare’s birthplace,  Stratford-upon-Avon </vt:lpstr>
      <vt:lpstr>What is a sonnet</vt:lpstr>
      <vt:lpstr>   The English Sonnet  vs.  The Petrarchan Sonnet</vt:lpstr>
      <vt:lpstr>Diapositiva 6</vt:lpstr>
      <vt:lpstr>Rhyming pattern of Shakespearian sonnets</vt:lpstr>
      <vt:lpstr>Sonnet CXXX: a very modern and original one</vt:lpstr>
      <vt:lpstr> How many sonnets  did Shakespeare write? </vt:lpstr>
      <vt:lpstr>1609: year of the sonnets’ publication  by Thomas Thorpe</vt:lpstr>
      <vt:lpstr>Diapositiva 11</vt:lpstr>
      <vt:lpstr>Diapositiva 12</vt:lpstr>
      <vt:lpstr>Diapositiva 13</vt:lpstr>
      <vt:lpstr>When I Do Count The Clock, sonnet  XII</vt:lpstr>
      <vt:lpstr>When I Do Count The Clock </vt:lpstr>
      <vt:lpstr>Diapositiva 16</vt:lpstr>
      <vt:lpstr>Shall I Compare Thee to a Summer’s Day, sonnet  XVIII: the eternizing power of poetry</vt:lpstr>
      <vt:lpstr>Features of drama</vt:lpstr>
      <vt:lpstr>  Renaissance drama (I) </vt:lpstr>
      <vt:lpstr>Renaissance Drama (II)</vt:lpstr>
      <vt:lpstr> The Structure of the Theatre Public Outdoor Playhouses </vt:lpstr>
      <vt:lpstr>Standing spectators were called ‘Groundlings’</vt:lpstr>
      <vt:lpstr>The Elizabethan and the Jacobean theatre</vt:lpstr>
      <vt:lpstr>  Shakespeare’s plays: First Folio  </vt:lpstr>
      <vt:lpstr>First Folio</vt:lpstr>
      <vt:lpstr>Shakespeare’s plays: themes               </vt:lpstr>
      <vt:lpstr>Short glossary of rhetoric (I)</vt:lpstr>
      <vt:lpstr>Short glossary of rhetoric (II)</vt:lpstr>
      <vt:lpstr>Phases of Shakespeare’s career</vt:lpstr>
      <vt:lpstr>Hamlet’s monologue</vt:lpstr>
      <vt:lpstr>Diapositiva 31</vt:lpstr>
      <vt:lpstr>Shakespeare’s modernity</vt:lpstr>
      <vt:lpstr>Shakespeare’s  universality and modernity</vt:lpstr>
      <vt:lpstr>Bibiografia e Sitografia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150</cp:revision>
  <dcterms:created xsi:type="dcterms:W3CDTF">2014-11-09T21:02:40Z</dcterms:created>
  <dcterms:modified xsi:type="dcterms:W3CDTF">2014-11-15T07:35:48Z</dcterms:modified>
</cp:coreProperties>
</file>